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Noto Sans"/>
      <p:bold r:id="rId21"/>
      <p:boldItalic r:id="rId22"/>
    </p:embeddedFont>
    <p:embeddedFont>
      <p:font typeface="Nunito Sans Black"/>
      <p:bold r:id="rId23"/>
      <p:boldItalic r:id="rId24"/>
    </p:embeddedFont>
    <p:embeddedFont>
      <p:font typeface="Nunito Sans SemiBold"/>
      <p:regular r:id="rId25"/>
      <p:bold r:id="rId26"/>
      <p:italic r:id="rId27"/>
      <p:boldItalic r:id="rId28"/>
    </p:embeddedFont>
    <p:embeddedFont>
      <p:font typeface="Nunito Sans"/>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1" roundtripDataSignature="AMtx7mi3xrwfWyT07nT1mdItAOYTNN4B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NotoSans-boldItalic.fntdata"/><Relationship Id="rId21" Type="http://schemas.openxmlformats.org/officeDocument/2006/relationships/font" Target="fonts/NotoSans-bold.fntdata"/><Relationship Id="rId24" Type="http://schemas.openxmlformats.org/officeDocument/2006/relationships/font" Target="fonts/NunitoSansBlack-boldItalic.fntdata"/><Relationship Id="rId23" Type="http://schemas.openxmlformats.org/officeDocument/2006/relationships/font" Target="fonts/NunitoSansBlack-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SansSemiBold-bold.fntdata"/><Relationship Id="rId25" Type="http://schemas.openxmlformats.org/officeDocument/2006/relationships/font" Target="fonts/NunitoSansSemiBold-regular.fntdata"/><Relationship Id="rId28" Type="http://schemas.openxmlformats.org/officeDocument/2006/relationships/font" Target="fonts/NunitoSansSemiBold-boldItalic.fntdata"/><Relationship Id="rId27" Type="http://schemas.openxmlformats.org/officeDocument/2006/relationships/font" Target="fonts/NunitoSansSemi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Sans-bold.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Nunito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lnSpc>
                <a:spcPct val="224416"/>
              </a:lnSpc>
              <a:spcBef>
                <a:spcPts val="0"/>
              </a:spcBef>
              <a:spcAft>
                <a:spcPts val="0"/>
              </a:spcAft>
              <a:buNone/>
            </a:pPr>
            <a:r>
              <a:t/>
            </a:r>
            <a:endParaRPr/>
          </a:p>
        </p:txBody>
      </p:sp>
      <p:sp>
        <p:nvSpPr>
          <p:cNvPr id="168" name="Google Shape;16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6"/>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2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2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2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2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5"/>
          <p:cNvSpPr/>
          <p:nvPr>
            <p:ph idx="2" type="pic"/>
          </p:nvPr>
        </p:nvSpPr>
        <p:spPr>
          <a:xfrm>
            <a:off x="1792288" y="612775"/>
            <a:ext cx="5486400" cy="4114800"/>
          </a:xfrm>
          <a:prstGeom prst="rect">
            <a:avLst/>
          </a:prstGeom>
          <a:noFill/>
          <a:ln>
            <a:noFill/>
          </a:ln>
        </p:spPr>
      </p:sp>
      <p:sp>
        <p:nvSpPr>
          <p:cNvPr id="68" name="Google Shape;68;p2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8.jpg"/><Relationship Id="rId5" Type="http://schemas.openxmlformats.org/officeDocument/2006/relationships/image" Target="../media/image1.png"/><Relationship Id="rId6" Type="http://schemas.openxmlformats.org/officeDocument/2006/relationships/image" Target="../media/image10.jp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jpg"/><Relationship Id="rId4" Type="http://schemas.openxmlformats.org/officeDocument/2006/relationships/image" Target="../media/image1.png"/><Relationship Id="rId5" Type="http://schemas.openxmlformats.org/officeDocument/2006/relationships/image" Target="../media/image14.jpg"/><Relationship Id="rId6" Type="http://schemas.openxmlformats.org/officeDocument/2006/relationships/image" Target="../media/image6.png"/><Relationship Id="rId7"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2.jpg"/><Relationship Id="rId5"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20.png"/><Relationship Id="rId5" Type="http://schemas.openxmlformats.org/officeDocument/2006/relationships/image" Target="../media/image17.png"/><Relationship Id="rId6" Type="http://schemas.openxmlformats.org/officeDocument/2006/relationships/image" Target="../media/image26.png"/><Relationship Id="rId7" Type="http://schemas.openxmlformats.org/officeDocument/2006/relationships/image" Target="../media/image11.png"/><Relationship Id="rId8" Type="http://schemas.openxmlformats.org/officeDocument/2006/relationships/image" Target="../media/image29.jpg"/></Relationships>
</file>

<file path=ppt/slides/_rels/slide13.xml.rels><?xml version="1.0" encoding="UTF-8" standalone="yes"?><Relationships xmlns="http://schemas.openxmlformats.org/package/2006/relationships"><Relationship Id="rId11" Type="http://schemas.openxmlformats.org/officeDocument/2006/relationships/hyperlink" Target="https://www.europarl.europa.eu/news/en/headlines/society/20220331STO26410/why-is-the-eu-s-right-to-repair-legislation-important" TargetMode="External"/><Relationship Id="rId10" Type="http://schemas.openxmlformats.org/officeDocument/2006/relationships/hyperlink" Target="https://ec.europa.eu/commission/presscorner/detail/en/ip_20_420" TargetMode="External"/><Relationship Id="rId13" Type="http://schemas.openxmlformats.org/officeDocument/2006/relationships/hyperlink" Target="https://www.europarl.europa.eu/news/en/headlines/society/20180830STO11347/how-to-reduce-plastic-waste-eu-strategy-explained" TargetMode="External"/><Relationship Id="rId12" Type="http://schemas.openxmlformats.org/officeDocument/2006/relationships/hyperlink" Target="https://www.europarl.europa.eu/news/en/headlines/society/20201208STO93325/e-waste-in-the-eu-facts-and-figures-infographic" TargetMode="External"/><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4.jpg"/><Relationship Id="rId4" Type="http://schemas.openxmlformats.org/officeDocument/2006/relationships/image" Target="../media/image6.png"/><Relationship Id="rId9" Type="http://schemas.openxmlformats.org/officeDocument/2006/relationships/image" Target="../media/image30.png"/><Relationship Id="rId15" Type="http://schemas.openxmlformats.org/officeDocument/2006/relationships/hyperlink" Target="https://www.europarl.europa.eu/news/en/headlines/society/20210128STO96607/how-the-eu-wants-to-achieve-a-circular-economy-by-2050" TargetMode="External"/><Relationship Id="rId14" Type="http://schemas.openxmlformats.org/officeDocument/2006/relationships/hyperlink" Target="https://www.europarl.europa.eu/news/en/headlines/society/20201208STO93327/the-impact-of-textile-production-and-waste-on-the-environment-infographic" TargetMode="External"/><Relationship Id="rId17" Type="http://schemas.openxmlformats.org/officeDocument/2006/relationships/hyperlink" Target="https://ec.europa.eu/commission/presscorner/detail/en/ip_22_2013" TargetMode="External"/><Relationship Id="rId16" Type="http://schemas.openxmlformats.org/officeDocument/2006/relationships/hyperlink" Target="https://www.europarl.europa.eu/news/en/press-room/20210204IPR97114/circular-economy-meps-call-for-tighter-eu-consumption-and-recycling-rules" TargetMode="External"/><Relationship Id="rId5" Type="http://schemas.openxmlformats.org/officeDocument/2006/relationships/image" Target="../media/image11.png"/><Relationship Id="rId6" Type="http://schemas.openxmlformats.org/officeDocument/2006/relationships/image" Target="../media/image35.png"/><Relationship Id="rId18" Type="http://schemas.openxmlformats.org/officeDocument/2006/relationships/hyperlink" Target="https://ec.europa.eu/commission/presscorner/detail/en/ip_22_7155?fbclid=IwAR17DTjpv2Z22Wf8tQ73xYvoQ7yjuvXVeT8kZhrYDEri9eMkrz4XJrS-eAA" TargetMode="External"/><Relationship Id="rId7" Type="http://schemas.openxmlformats.org/officeDocument/2006/relationships/image" Target="../media/image32.png"/><Relationship Id="rId8"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7.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hyperlink" Target="https://environment.ec.europa.eu/topics/circular-economy/reset-trend_e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jpg"/><Relationship Id="rId4" Type="http://schemas.openxmlformats.org/officeDocument/2006/relationships/image" Target="../media/image6.png"/><Relationship Id="rId5"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6.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hyperlink" Target="http://www.europarl.europa.eu/RegData/etudes/BRIE/2016/573899/EPRS_BRI%282016%29573899_EN.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3.jpg"/><Relationship Id="rId4" Type="http://schemas.openxmlformats.org/officeDocument/2006/relationships/image" Target="../media/image6.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3.jp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hyperlink" Target="https://www.europarl.europa.eu/news/en/headlines/economy/20201119STO92005/how-to-promote-sustainable-consumptio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6.png"/><Relationship Id="rId11" Type="http://schemas.openxmlformats.org/officeDocument/2006/relationships/hyperlink" Target="https://www.europarl.europa.eu/news/en/headlines/society/20180301STO98928/greenhouse-gas-emissions-by-country-and-sector-infographic" TargetMode="External"/><Relationship Id="rId10" Type="http://schemas.openxmlformats.org/officeDocument/2006/relationships/hyperlink" Target="https://www.europarl.europa.eu/news/en/headlines/society/20200109STO69929/biodiversity-loss-what-is-causing-it-and-why-is-it-a-concern" TargetMode="External"/><Relationship Id="rId9" Type="http://schemas.openxmlformats.org/officeDocument/2006/relationships/image" Target="../media/image15.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6.png"/><Relationship Id="rId8"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87" name="Shape 87"/>
        <p:cNvGrpSpPr/>
        <p:nvPr/>
      </p:nvGrpSpPr>
      <p:grpSpPr>
        <a:xfrm>
          <a:off x="0" y="0"/>
          <a:ext cx="0" cy="0"/>
          <a:chOff x="0" y="0"/>
          <a:chExt cx="0" cy="0"/>
        </a:xfrm>
      </p:grpSpPr>
      <p:sp>
        <p:nvSpPr>
          <p:cNvPr id="88" name="Google Shape;88;p1"/>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1"/>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0" name="Google Shape;90;p1"/>
          <p:cNvGrpSpPr/>
          <p:nvPr/>
        </p:nvGrpSpPr>
        <p:grpSpPr>
          <a:xfrm>
            <a:off x="8826918" y="6328355"/>
            <a:ext cx="12010806" cy="244525"/>
            <a:chOff x="0" y="-38100"/>
            <a:chExt cx="2850277" cy="58027"/>
          </a:xfrm>
        </p:grpSpPr>
        <p:sp>
          <p:nvSpPr>
            <p:cNvPr id="91" name="Google Shape;91;p1"/>
            <p:cNvSpPr/>
            <p:nvPr/>
          </p:nvSpPr>
          <p:spPr>
            <a:xfrm>
              <a:off x="0" y="0"/>
              <a:ext cx="2850277" cy="19927"/>
            </a:xfrm>
            <a:custGeom>
              <a:rect b="b" l="l" r="r" t="t"/>
              <a:pathLst>
                <a:path extrusionOk="0" h="19927" w="2850277">
                  <a:moveTo>
                    <a:pt x="0" y="0"/>
                  </a:moveTo>
                  <a:lnTo>
                    <a:pt x="2850277" y="0"/>
                  </a:lnTo>
                  <a:lnTo>
                    <a:pt x="2850277" y="19927"/>
                  </a:lnTo>
                  <a:lnTo>
                    <a:pt x="0" y="1992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1"/>
            <p:cNvSpPr txBox="1"/>
            <p:nvPr/>
          </p:nvSpPr>
          <p:spPr>
            <a:xfrm>
              <a:off x="0" y="-38100"/>
              <a:ext cx="2850277" cy="5802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93" name="Google Shape;93;p1"/>
          <p:cNvGrpSpPr/>
          <p:nvPr/>
        </p:nvGrpSpPr>
        <p:grpSpPr>
          <a:xfrm>
            <a:off x="-4324227" y="8485973"/>
            <a:ext cx="13939256" cy="3968218"/>
            <a:chOff x="0" y="0"/>
            <a:chExt cx="3548175" cy="1010092"/>
          </a:xfrm>
        </p:grpSpPr>
        <p:sp>
          <p:nvSpPr>
            <p:cNvPr id="94" name="Google Shape;94;p1"/>
            <p:cNvSpPr/>
            <p:nvPr/>
          </p:nvSpPr>
          <p:spPr>
            <a:xfrm>
              <a:off x="0" y="0"/>
              <a:ext cx="3548175" cy="1010092"/>
            </a:xfrm>
            <a:custGeom>
              <a:rect b="b" l="l" r="r" t="t"/>
              <a:pathLst>
                <a:path extrusionOk="0" h="1010092" w="3548175">
                  <a:moveTo>
                    <a:pt x="1774087" y="0"/>
                  </a:moveTo>
                  <a:cubicBezTo>
                    <a:pt x="794286" y="0"/>
                    <a:pt x="0" y="226117"/>
                    <a:pt x="0" y="505046"/>
                  </a:cubicBezTo>
                  <a:cubicBezTo>
                    <a:pt x="0" y="783975"/>
                    <a:pt x="794286" y="1010092"/>
                    <a:pt x="1774087" y="1010092"/>
                  </a:cubicBezTo>
                  <a:cubicBezTo>
                    <a:pt x="2753888" y="1010092"/>
                    <a:pt x="3548175" y="783975"/>
                    <a:pt x="3548175" y="505046"/>
                  </a:cubicBezTo>
                  <a:cubicBezTo>
                    <a:pt x="3548175" y="226117"/>
                    <a:pt x="2753888" y="0"/>
                    <a:pt x="1774087"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1"/>
            <p:cNvSpPr txBox="1"/>
            <p:nvPr/>
          </p:nvSpPr>
          <p:spPr>
            <a:xfrm>
              <a:off x="332641" y="56596"/>
              <a:ext cx="2882892" cy="858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6" name="Google Shape;96;p1"/>
          <p:cNvSpPr/>
          <p:nvPr/>
        </p:nvSpPr>
        <p:spPr>
          <a:xfrm>
            <a:off x="895350" y="1574242"/>
            <a:ext cx="7273611" cy="727361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7" name="Google Shape;97;p1"/>
          <p:cNvGrpSpPr/>
          <p:nvPr/>
        </p:nvGrpSpPr>
        <p:grpSpPr>
          <a:xfrm>
            <a:off x="-4567908" y="8485973"/>
            <a:ext cx="13939256" cy="3968218"/>
            <a:chOff x="0" y="0"/>
            <a:chExt cx="3548175" cy="1010092"/>
          </a:xfrm>
        </p:grpSpPr>
        <p:sp>
          <p:nvSpPr>
            <p:cNvPr id="98" name="Google Shape;98;p1"/>
            <p:cNvSpPr/>
            <p:nvPr/>
          </p:nvSpPr>
          <p:spPr>
            <a:xfrm>
              <a:off x="0" y="0"/>
              <a:ext cx="3548175" cy="1010092"/>
            </a:xfrm>
            <a:custGeom>
              <a:rect b="b" l="l" r="r" t="t"/>
              <a:pathLst>
                <a:path extrusionOk="0" h="1010092" w="3548175">
                  <a:moveTo>
                    <a:pt x="1774087" y="0"/>
                  </a:moveTo>
                  <a:cubicBezTo>
                    <a:pt x="794286" y="0"/>
                    <a:pt x="0" y="226117"/>
                    <a:pt x="0" y="505046"/>
                  </a:cubicBezTo>
                  <a:cubicBezTo>
                    <a:pt x="0" y="783975"/>
                    <a:pt x="794286" y="1010092"/>
                    <a:pt x="1774087" y="1010092"/>
                  </a:cubicBezTo>
                  <a:cubicBezTo>
                    <a:pt x="2753888" y="1010092"/>
                    <a:pt x="3548175" y="783975"/>
                    <a:pt x="3548175" y="505046"/>
                  </a:cubicBezTo>
                  <a:cubicBezTo>
                    <a:pt x="3548175" y="226117"/>
                    <a:pt x="2753888" y="0"/>
                    <a:pt x="1774087" y="0"/>
                  </a:cubicBezTo>
                  <a:close/>
                </a:path>
              </a:pathLst>
            </a:custGeom>
            <a:solidFill>
              <a:srgbClr val="B9C6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1"/>
            <p:cNvSpPr txBox="1"/>
            <p:nvPr/>
          </p:nvSpPr>
          <p:spPr>
            <a:xfrm>
              <a:off x="332641" y="56596"/>
              <a:ext cx="2882892" cy="858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0" name="Google Shape;100;p1"/>
          <p:cNvSpPr/>
          <p:nvPr/>
        </p:nvSpPr>
        <p:spPr>
          <a:xfrm>
            <a:off x="8717800" y="6029893"/>
            <a:ext cx="1002001" cy="1002001"/>
          </a:xfrm>
          <a:custGeom>
            <a:rect b="b" l="l" r="r" t="t"/>
            <a:pathLst>
              <a:path extrusionOk="0" h="1002001" w="1002001">
                <a:moveTo>
                  <a:pt x="0" y="0"/>
                </a:moveTo>
                <a:lnTo>
                  <a:pt x="1002001" y="0"/>
                </a:lnTo>
                <a:lnTo>
                  <a:pt x="1002001" y="1002001"/>
                </a:lnTo>
                <a:lnTo>
                  <a:pt x="0" y="100200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1"/>
          <p:cNvSpPr/>
          <p:nvPr/>
        </p:nvSpPr>
        <p:spPr>
          <a:xfrm>
            <a:off x="8168961" y="983950"/>
            <a:ext cx="2158404" cy="2158404"/>
          </a:xfrm>
          <a:custGeom>
            <a:rect b="b" l="l" r="r" t="t"/>
            <a:pathLst>
              <a:path extrusionOk="0" h="2158404" w="2158404">
                <a:moveTo>
                  <a:pt x="0" y="0"/>
                </a:moveTo>
                <a:lnTo>
                  <a:pt x="2158404" y="0"/>
                </a:lnTo>
                <a:lnTo>
                  <a:pt x="2158404" y="2158405"/>
                </a:lnTo>
                <a:lnTo>
                  <a:pt x="0" y="2158405"/>
                </a:lnTo>
                <a:lnTo>
                  <a:pt x="0" y="0"/>
                </a:lnTo>
                <a:close/>
              </a:path>
            </a:pathLst>
          </a:custGeom>
          <a:blipFill rotWithShape="1">
            <a:blip r:embed="rId3">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1"/>
          <p:cNvSpPr/>
          <p:nvPr/>
        </p:nvSpPr>
        <p:spPr>
          <a:xfrm>
            <a:off x="10327365" y="9337229"/>
            <a:ext cx="1899542" cy="1899542"/>
          </a:xfrm>
          <a:custGeom>
            <a:rect b="b" l="l" r="r" t="t"/>
            <a:pathLst>
              <a:path extrusionOk="0" h="1899542" w="1899542">
                <a:moveTo>
                  <a:pt x="0" y="0"/>
                </a:moveTo>
                <a:lnTo>
                  <a:pt x="1899542" y="0"/>
                </a:lnTo>
                <a:lnTo>
                  <a:pt x="1899542" y="1899542"/>
                </a:lnTo>
                <a:lnTo>
                  <a:pt x="0" y="1899542"/>
                </a:lnTo>
                <a:lnTo>
                  <a:pt x="0" y="0"/>
                </a:lnTo>
                <a:close/>
              </a:path>
            </a:pathLst>
          </a:custGeom>
          <a:blipFill rotWithShape="1">
            <a:blip r:embed="rId3">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1"/>
          <p:cNvSpPr/>
          <p:nvPr/>
        </p:nvSpPr>
        <p:spPr>
          <a:xfrm>
            <a:off x="1241564" y="1574242"/>
            <a:ext cx="7273611" cy="727361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b="-25042" l="-9575" r="0" t="-39417"/>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4" name="Google Shape;104;p1"/>
          <p:cNvGrpSpPr/>
          <p:nvPr/>
        </p:nvGrpSpPr>
        <p:grpSpPr>
          <a:xfrm>
            <a:off x="10806194" y="-2025442"/>
            <a:ext cx="9062080" cy="4050884"/>
            <a:chOff x="0" y="0"/>
            <a:chExt cx="2306712" cy="1031134"/>
          </a:xfrm>
        </p:grpSpPr>
        <p:sp>
          <p:nvSpPr>
            <p:cNvPr id="105" name="Google Shape;105;p1"/>
            <p:cNvSpPr/>
            <p:nvPr/>
          </p:nvSpPr>
          <p:spPr>
            <a:xfrm>
              <a:off x="0" y="0"/>
              <a:ext cx="2306712" cy="1031134"/>
            </a:xfrm>
            <a:custGeom>
              <a:rect b="b" l="l" r="r" t="t"/>
              <a:pathLst>
                <a:path extrusionOk="0" h="1031134" w="2306712">
                  <a:moveTo>
                    <a:pt x="1153356" y="0"/>
                  </a:moveTo>
                  <a:cubicBezTo>
                    <a:pt x="516375" y="0"/>
                    <a:pt x="0" y="230827"/>
                    <a:pt x="0" y="515567"/>
                  </a:cubicBezTo>
                  <a:cubicBezTo>
                    <a:pt x="0" y="800307"/>
                    <a:pt x="516375" y="1031134"/>
                    <a:pt x="1153356" y="1031134"/>
                  </a:cubicBezTo>
                  <a:cubicBezTo>
                    <a:pt x="1790337" y="1031134"/>
                    <a:pt x="2306712" y="800307"/>
                    <a:pt x="2306712" y="515567"/>
                  </a:cubicBezTo>
                  <a:cubicBezTo>
                    <a:pt x="2306712" y="230827"/>
                    <a:pt x="1790337" y="0"/>
                    <a:pt x="1153356"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1"/>
            <p:cNvSpPr txBox="1"/>
            <p:nvPr/>
          </p:nvSpPr>
          <p:spPr>
            <a:xfrm>
              <a:off x="216254" y="58569"/>
              <a:ext cx="1874204" cy="8758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07" name="Google Shape;107;p1"/>
          <p:cNvGrpSpPr/>
          <p:nvPr/>
        </p:nvGrpSpPr>
        <p:grpSpPr>
          <a:xfrm>
            <a:off x="11033800" y="-2025442"/>
            <a:ext cx="9062080" cy="4050884"/>
            <a:chOff x="0" y="0"/>
            <a:chExt cx="2306712" cy="1031134"/>
          </a:xfrm>
        </p:grpSpPr>
        <p:sp>
          <p:nvSpPr>
            <p:cNvPr id="108" name="Google Shape;108;p1"/>
            <p:cNvSpPr/>
            <p:nvPr/>
          </p:nvSpPr>
          <p:spPr>
            <a:xfrm>
              <a:off x="0" y="0"/>
              <a:ext cx="2306712" cy="1031134"/>
            </a:xfrm>
            <a:custGeom>
              <a:rect b="b" l="l" r="r" t="t"/>
              <a:pathLst>
                <a:path extrusionOk="0" h="1031134" w="2306712">
                  <a:moveTo>
                    <a:pt x="1153356" y="0"/>
                  </a:moveTo>
                  <a:cubicBezTo>
                    <a:pt x="516375" y="0"/>
                    <a:pt x="0" y="230827"/>
                    <a:pt x="0" y="515567"/>
                  </a:cubicBezTo>
                  <a:cubicBezTo>
                    <a:pt x="0" y="800307"/>
                    <a:pt x="516375" y="1031134"/>
                    <a:pt x="1153356" y="1031134"/>
                  </a:cubicBezTo>
                  <a:cubicBezTo>
                    <a:pt x="1790337" y="1031134"/>
                    <a:pt x="2306712" y="800307"/>
                    <a:pt x="2306712" y="515567"/>
                  </a:cubicBezTo>
                  <a:cubicBezTo>
                    <a:pt x="2306712" y="230827"/>
                    <a:pt x="1790337" y="0"/>
                    <a:pt x="1153356" y="0"/>
                  </a:cubicBezTo>
                  <a:close/>
                </a:path>
              </a:pathLst>
            </a:custGeom>
            <a:solidFill>
              <a:srgbClr val="B9C6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1"/>
            <p:cNvSpPr txBox="1"/>
            <p:nvPr/>
          </p:nvSpPr>
          <p:spPr>
            <a:xfrm>
              <a:off x="216254" y="58569"/>
              <a:ext cx="1874204" cy="8758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40021"/>
                </a:lnSpc>
                <a:spcBef>
                  <a:spcPts val="0"/>
                </a:spcBef>
                <a:spcAft>
                  <a:spcPts val="0"/>
                </a:spcAft>
                <a:buNone/>
              </a:pPr>
              <a:r>
                <a:rPr lang="en-US" sz="1899">
                  <a:solidFill>
                    <a:srgbClr val="000000"/>
                  </a:solidFill>
                  <a:latin typeface="Arial"/>
                  <a:ea typeface="Arial"/>
                  <a:cs typeface="Arial"/>
                  <a:sym typeface="Arial"/>
                </a:rPr>
                <a:t>https://youtu.be/zCRKvDyyHmI</a:t>
              </a:r>
              <a:endParaRPr/>
            </a:p>
            <a:p>
              <a:pPr indent="0" lvl="0" marL="0" marR="0" rtl="0" algn="ctr">
                <a:lnSpc>
                  <a:spcPct val="140021"/>
                </a:lnSpc>
                <a:spcBef>
                  <a:spcPts val="0"/>
                </a:spcBef>
                <a:spcAft>
                  <a:spcPts val="0"/>
                </a:spcAft>
                <a:buNone/>
              </a:pPr>
              <a:r>
                <a:t/>
              </a:r>
              <a:endParaRPr sz="1899">
                <a:solidFill>
                  <a:srgbClr val="000000"/>
                </a:solidFill>
                <a:latin typeface="Arial"/>
                <a:ea typeface="Arial"/>
                <a:cs typeface="Arial"/>
                <a:sym typeface="Arial"/>
              </a:endParaRPr>
            </a:p>
          </p:txBody>
        </p:sp>
      </p:grpSp>
      <p:sp>
        <p:nvSpPr>
          <p:cNvPr id="110" name="Google Shape;110;p1"/>
          <p:cNvSpPr txBox="1"/>
          <p:nvPr/>
        </p:nvSpPr>
        <p:spPr>
          <a:xfrm>
            <a:off x="10185859" y="2855201"/>
            <a:ext cx="7344447" cy="160168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lang="en-US" sz="6133">
                <a:solidFill>
                  <a:srgbClr val="FFFFFF"/>
                </a:solidFill>
                <a:latin typeface="Arial"/>
                <a:ea typeface="Arial"/>
                <a:cs typeface="Arial"/>
                <a:sym typeface="Arial"/>
              </a:rPr>
              <a:t>Introduction to circularity</a:t>
            </a:r>
            <a:endParaRPr/>
          </a:p>
        </p:txBody>
      </p:sp>
      <p:sp>
        <p:nvSpPr>
          <p:cNvPr id="111" name="Google Shape;111;p1"/>
          <p:cNvSpPr/>
          <p:nvPr/>
        </p:nvSpPr>
        <p:spPr>
          <a:xfrm rot="-5400000">
            <a:off x="10942735" y="2805868"/>
            <a:ext cx="888852" cy="706721"/>
          </a:xfrm>
          <a:custGeom>
            <a:rect b="b" l="l" r="r" t="t"/>
            <a:pathLst>
              <a:path extrusionOk="0" h="706721" w="888852">
                <a:moveTo>
                  <a:pt x="0" y="0"/>
                </a:moveTo>
                <a:lnTo>
                  <a:pt x="888851" y="0"/>
                </a:lnTo>
                <a:lnTo>
                  <a:pt x="888851" y="706722"/>
                </a:lnTo>
                <a:lnTo>
                  <a:pt x="0" y="706722"/>
                </a:lnTo>
                <a:lnTo>
                  <a:pt x="0" y="0"/>
                </a:lnTo>
                <a:close/>
              </a:path>
            </a:pathLst>
          </a:custGeom>
          <a:blipFill rotWithShape="1">
            <a:blip r:embed="rId5">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 name="Google Shape;112;p1"/>
          <p:cNvSpPr/>
          <p:nvPr/>
        </p:nvSpPr>
        <p:spPr>
          <a:xfrm>
            <a:off x="895350" y="9258300"/>
            <a:ext cx="2959543" cy="666022"/>
          </a:xfrm>
          <a:custGeom>
            <a:rect b="b" l="l" r="r" t="t"/>
            <a:pathLst>
              <a:path extrusionOk="0" h="666022" w="2959543">
                <a:moveTo>
                  <a:pt x="0" y="0"/>
                </a:moveTo>
                <a:lnTo>
                  <a:pt x="2959543" y="0"/>
                </a:lnTo>
                <a:lnTo>
                  <a:pt x="2959543" y="666022"/>
                </a:lnTo>
                <a:lnTo>
                  <a:pt x="0" y="66602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1"/>
          <p:cNvSpPr/>
          <p:nvPr/>
        </p:nvSpPr>
        <p:spPr>
          <a:xfrm>
            <a:off x="723123" y="533464"/>
            <a:ext cx="9604242" cy="9220072"/>
          </a:xfrm>
          <a:custGeom>
            <a:rect b="b" l="l" r="r" t="t"/>
            <a:pathLst>
              <a:path extrusionOk="0" h="9220072" w="9604242">
                <a:moveTo>
                  <a:pt x="0" y="0"/>
                </a:moveTo>
                <a:lnTo>
                  <a:pt x="9604242" y="0"/>
                </a:lnTo>
                <a:lnTo>
                  <a:pt x="9604242" y="9220072"/>
                </a:lnTo>
                <a:lnTo>
                  <a:pt x="0" y="922007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1"/>
          <p:cNvSpPr txBox="1"/>
          <p:nvPr/>
        </p:nvSpPr>
        <p:spPr>
          <a:xfrm>
            <a:off x="9208089" y="7138945"/>
            <a:ext cx="7593019" cy="939165"/>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lang="en-US" sz="3600">
                <a:solidFill>
                  <a:srgbClr val="FFFFFF"/>
                </a:solidFill>
                <a:latin typeface="Nunito Sans SemiBold"/>
                <a:ea typeface="Nunito Sans SemiBold"/>
                <a:cs typeface="Nunito Sans SemiBold"/>
                <a:sym typeface="Nunito Sans SemiBold"/>
              </a:rPr>
              <a:t>A circular economy is an economic model that minimizes waste by recycling</a:t>
            </a:r>
            <a:endParaRPr/>
          </a:p>
        </p:txBody>
      </p:sp>
      <p:sp>
        <p:nvSpPr>
          <p:cNvPr id="115" name="Google Shape;115;p1"/>
          <p:cNvSpPr txBox="1"/>
          <p:nvPr/>
        </p:nvSpPr>
        <p:spPr>
          <a:xfrm>
            <a:off x="9371345" y="8271425"/>
            <a:ext cx="7593019" cy="481965"/>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lang="en-US" sz="3600">
                <a:solidFill>
                  <a:srgbClr val="FFFFFF"/>
                </a:solidFill>
                <a:latin typeface="Nunito Sans SemiBold"/>
                <a:ea typeface="Nunito Sans SemiBold"/>
                <a:cs typeface="Nunito Sans SemiBold"/>
                <a:sym typeface="Nunito Sans SemiBold"/>
              </a:rPr>
              <a:t>Presentation by Io Chatzivaryti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252" name="Shape 252"/>
        <p:cNvGrpSpPr/>
        <p:nvPr/>
      </p:nvGrpSpPr>
      <p:grpSpPr>
        <a:xfrm>
          <a:off x="0" y="0"/>
          <a:ext cx="0" cy="0"/>
          <a:chOff x="0" y="0"/>
          <a:chExt cx="0" cy="0"/>
        </a:xfrm>
      </p:grpSpPr>
      <p:sp>
        <p:nvSpPr>
          <p:cNvPr id="253" name="Google Shape;253;p10"/>
          <p:cNvSpPr/>
          <p:nvPr/>
        </p:nvSpPr>
        <p:spPr>
          <a:xfrm>
            <a:off x="10731465" y="138955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0"/>
          <p:cNvSpPr/>
          <p:nvPr/>
        </p:nvSpPr>
        <p:spPr>
          <a:xfrm rot="10800000">
            <a:off x="8824217" y="1210544"/>
            <a:ext cx="9266524" cy="10288366"/>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blipFill rotWithShape="1">
            <a:blip r:embed="rId3">
              <a:alphaModFix/>
            </a:blip>
            <a:stretch>
              <a:fillRect b="0" l="-31787" r="-31785"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10"/>
          <p:cNvSpPr/>
          <p:nvPr/>
        </p:nvSpPr>
        <p:spPr>
          <a:xfrm rot="69489">
            <a:off x="3722008" y="1404015"/>
            <a:ext cx="1442844" cy="1147199"/>
          </a:xfrm>
          <a:custGeom>
            <a:rect b="b" l="l" r="r" t="t"/>
            <a:pathLst>
              <a:path extrusionOk="0" h="1147199" w="1442844">
                <a:moveTo>
                  <a:pt x="0" y="0"/>
                </a:moveTo>
                <a:lnTo>
                  <a:pt x="1442845" y="0"/>
                </a:lnTo>
                <a:lnTo>
                  <a:pt x="1442845" y="1147198"/>
                </a:lnTo>
                <a:lnTo>
                  <a:pt x="0" y="1147198"/>
                </a:lnTo>
                <a:lnTo>
                  <a:pt x="0" y="0"/>
                </a:lnTo>
                <a:close/>
              </a:path>
            </a:pathLst>
          </a:custGeom>
          <a:blipFill rotWithShape="1">
            <a:blip r:embed="rId4">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10"/>
          <p:cNvSpPr/>
          <p:nvPr/>
        </p:nvSpPr>
        <p:spPr>
          <a:xfrm>
            <a:off x="1047750" y="2565678"/>
            <a:ext cx="6791361" cy="679136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0"/>
          <p:cNvSpPr/>
          <p:nvPr/>
        </p:nvSpPr>
        <p:spPr>
          <a:xfrm>
            <a:off x="1047750" y="2394014"/>
            <a:ext cx="6791361" cy="679136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b="0" l="-12991" r="-12989" t="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8" name="Google Shape;258;p10"/>
          <p:cNvGrpSpPr/>
          <p:nvPr/>
        </p:nvGrpSpPr>
        <p:grpSpPr>
          <a:xfrm>
            <a:off x="7168112" y="8974153"/>
            <a:ext cx="7503838" cy="248956"/>
            <a:chOff x="0" y="-38100"/>
            <a:chExt cx="1647924" cy="54673"/>
          </a:xfrm>
        </p:grpSpPr>
        <p:sp>
          <p:nvSpPr>
            <p:cNvPr id="259" name="Google Shape;259;p10"/>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10"/>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1" name="Google Shape;261;p10"/>
          <p:cNvSpPr/>
          <p:nvPr/>
        </p:nvSpPr>
        <p:spPr>
          <a:xfrm>
            <a:off x="8061356" y="4770311"/>
            <a:ext cx="764091" cy="764091"/>
          </a:xfrm>
          <a:custGeom>
            <a:rect b="b" l="l" r="r" t="t"/>
            <a:pathLst>
              <a:path extrusionOk="0" h="764091" w="764091">
                <a:moveTo>
                  <a:pt x="0" y="0"/>
                </a:moveTo>
                <a:lnTo>
                  <a:pt x="764091" y="0"/>
                </a:lnTo>
                <a:lnTo>
                  <a:pt x="764091" y="764091"/>
                </a:lnTo>
                <a:lnTo>
                  <a:pt x="0" y="76409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62" name="Google Shape;262;p10"/>
          <p:cNvGrpSpPr/>
          <p:nvPr/>
        </p:nvGrpSpPr>
        <p:grpSpPr>
          <a:xfrm>
            <a:off x="9391079" y="1405773"/>
            <a:ext cx="7921476" cy="2175624"/>
            <a:chOff x="0" y="-38100"/>
            <a:chExt cx="2086301" cy="573000"/>
          </a:xfrm>
        </p:grpSpPr>
        <p:sp>
          <p:nvSpPr>
            <p:cNvPr id="263" name="Google Shape;263;p10"/>
            <p:cNvSpPr/>
            <p:nvPr/>
          </p:nvSpPr>
          <p:spPr>
            <a:xfrm>
              <a:off x="0" y="0"/>
              <a:ext cx="2086301" cy="534778"/>
            </a:xfrm>
            <a:custGeom>
              <a:rect b="b" l="l" r="r" t="t"/>
              <a:pathLst>
                <a:path extrusionOk="0" h="534778" w="2086301">
                  <a:moveTo>
                    <a:pt x="63527" y="0"/>
                  </a:moveTo>
                  <a:lnTo>
                    <a:pt x="2022773" y="0"/>
                  </a:lnTo>
                  <a:cubicBezTo>
                    <a:pt x="2039622" y="0"/>
                    <a:pt x="2055780" y="6693"/>
                    <a:pt x="2067694" y="18607"/>
                  </a:cubicBezTo>
                  <a:cubicBezTo>
                    <a:pt x="2079608" y="30520"/>
                    <a:pt x="2086301" y="46679"/>
                    <a:pt x="2086301" y="63527"/>
                  </a:cubicBezTo>
                  <a:lnTo>
                    <a:pt x="2086301" y="471251"/>
                  </a:lnTo>
                  <a:cubicBezTo>
                    <a:pt x="2086301" y="506336"/>
                    <a:pt x="2057858" y="534778"/>
                    <a:pt x="2022773" y="534778"/>
                  </a:cubicBezTo>
                  <a:lnTo>
                    <a:pt x="63527" y="534778"/>
                  </a:lnTo>
                  <a:cubicBezTo>
                    <a:pt x="46679" y="534778"/>
                    <a:pt x="30520" y="528085"/>
                    <a:pt x="18607" y="516171"/>
                  </a:cubicBezTo>
                  <a:cubicBezTo>
                    <a:pt x="6693" y="504258"/>
                    <a:pt x="0" y="488100"/>
                    <a:pt x="0" y="471251"/>
                  </a:cubicBezTo>
                  <a:lnTo>
                    <a:pt x="0" y="63527"/>
                  </a:lnTo>
                  <a:cubicBezTo>
                    <a:pt x="0" y="28442"/>
                    <a:pt x="28442" y="0"/>
                    <a:pt x="63527"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10"/>
            <p:cNvSpPr txBox="1"/>
            <p:nvPr/>
          </p:nvSpPr>
          <p:spPr>
            <a:xfrm>
              <a:off x="0" y="-38100"/>
              <a:ext cx="2086200" cy="57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65" name="Google Shape;265;p10"/>
          <p:cNvGrpSpPr/>
          <p:nvPr/>
        </p:nvGrpSpPr>
        <p:grpSpPr>
          <a:xfrm>
            <a:off x="9599552" y="3610406"/>
            <a:ext cx="7921476" cy="2175624"/>
            <a:chOff x="0" y="-38100"/>
            <a:chExt cx="2086301" cy="573000"/>
          </a:xfrm>
        </p:grpSpPr>
        <p:sp>
          <p:nvSpPr>
            <p:cNvPr id="266" name="Google Shape;266;p10"/>
            <p:cNvSpPr/>
            <p:nvPr/>
          </p:nvSpPr>
          <p:spPr>
            <a:xfrm>
              <a:off x="0" y="0"/>
              <a:ext cx="2086301" cy="534778"/>
            </a:xfrm>
            <a:custGeom>
              <a:rect b="b" l="l" r="r" t="t"/>
              <a:pathLst>
                <a:path extrusionOk="0" h="534778" w="2086301">
                  <a:moveTo>
                    <a:pt x="63527" y="0"/>
                  </a:moveTo>
                  <a:lnTo>
                    <a:pt x="2022773" y="0"/>
                  </a:lnTo>
                  <a:cubicBezTo>
                    <a:pt x="2039622" y="0"/>
                    <a:pt x="2055780" y="6693"/>
                    <a:pt x="2067694" y="18607"/>
                  </a:cubicBezTo>
                  <a:cubicBezTo>
                    <a:pt x="2079608" y="30520"/>
                    <a:pt x="2086301" y="46679"/>
                    <a:pt x="2086301" y="63527"/>
                  </a:cubicBezTo>
                  <a:lnTo>
                    <a:pt x="2086301" y="471251"/>
                  </a:lnTo>
                  <a:cubicBezTo>
                    <a:pt x="2086301" y="506336"/>
                    <a:pt x="2057858" y="534778"/>
                    <a:pt x="2022773" y="534778"/>
                  </a:cubicBezTo>
                  <a:lnTo>
                    <a:pt x="63527" y="534778"/>
                  </a:lnTo>
                  <a:cubicBezTo>
                    <a:pt x="46679" y="534778"/>
                    <a:pt x="30520" y="528085"/>
                    <a:pt x="18607" y="516171"/>
                  </a:cubicBezTo>
                  <a:cubicBezTo>
                    <a:pt x="6693" y="504258"/>
                    <a:pt x="0" y="488100"/>
                    <a:pt x="0" y="471251"/>
                  </a:cubicBezTo>
                  <a:lnTo>
                    <a:pt x="0" y="63527"/>
                  </a:lnTo>
                  <a:cubicBezTo>
                    <a:pt x="0" y="28442"/>
                    <a:pt x="28442" y="0"/>
                    <a:pt x="63527"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10"/>
            <p:cNvSpPr txBox="1"/>
            <p:nvPr/>
          </p:nvSpPr>
          <p:spPr>
            <a:xfrm>
              <a:off x="0" y="-38100"/>
              <a:ext cx="2086200" cy="5730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8" name="Google Shape;268;p10"/>
          <p:cNvSpPr/>
          <p:nvPr/>
        </p:nvSpPr>
        <p:spPr>
          <a:xfrm>
            <a:off x="8061356" y="7114748"/>
            <a:ext cx="764091" cy="764091"/>
          </a:xfrm>
          <a:custGeom>
            <a:rect b="b" l="l" r="r" t="t"/>
            <a:pathLst>
              <a:path extrusionOk="0" h="764091" w="764091">
                <a:moveTo>
                  <a:pt x="0" y="0"/>
                </a:moveTo>
                <a:lnTo>
                  <a:pt x="764091" y="0"/>
                </a:lnTo>
                <a:lnTo>
                  <a:pt x="764091" y="764092"/>
                </a:lnTo>
                <a:lnTo>
                  <a:pt x="0" y="76409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10"/>
          <p:cNvSpPr/>
          <p:nvPr/>
        </p:nvSpPr>
        <p:spPr>
          <a:xfrm>
            <a:off x="17259300" y="0"/>
            <a:ext cx="1799332" cy="1799332"/>
          </a:xfrm>
          <a:custGeom>
            <a:rect b="b" l="l" r="r" t="t"/>
            <a:pathLst>
              <a:path extrusionOk="0" h="1799332" w="1799332">
                <a:moveTo>
                  <a:pt x="0" y="0"/>
                </a:moveTo>
                <a:lnTo>
                  <a:pt x="1799332" y="0"/>
                </a:lnTo>
                <a:lnTo>
                  <a:pt x="1799332" y="1799332"/>
                </a:lnTo>
                <a:lnTo>
                  <a:pt x="0" y="1799332"/>
                </a:lnTo>
                <a:lnTo>
                  <a:pt x="0" y="0"/>
                </a:lnTo>
                <a:close/>
              </a:path>
            </a:pathLst>
          </a:custGeom>
          <a:blipFill rotWithShape="1">
            <a:blip r:embed="rId6">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10"/>
          <p:cNvSpPr/>
          <p:nvPr/>
        </p:nvSpPr>
        <p:spPr>
          <a:xfrm>
            <a:off x="0" y="1737666"/>
            <a:ext cx="9513827" cy="9133274"/>
          </a:xfrm>
          <a:custGeom>
            <a:rect b="b" l="l" r="r" t="t"/>
            <a:pathLst>
              <a:path extrusionOk="0" h="9133274" w="9513827">
                <a:moveTo>
                  <a:pt x="0" y="0"/>
                </a:moveTo>
                <a:lnTo>
                  <a:pt x="9513827" y="0"/>
                </a:lnTo>
                <a:lnTo>
                  <a:pt x="9513827" y="9133274"/>
                </a:lnTo>
                <a:lnTo>
                  <a:pt x="0" y="9133274"/>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10"/>
          <p:cNvSpPr txBox="1"/>
          <p:nvPr/>
        </p:nvSpPr>
        <p:spPr>
          <a:xfrm>
            <a:off x="224216" y="478485"/>
            <a:ext cx="8315400" cy="2345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000">
                <a:solidFill>
                  <a:srgbClr val="419A7C"/>
                </a:solidFill>
                <a:latin typeface="Arial"/>
                <a:ea typeface="Arial"/>
                <a:cs typeface="Arial"/>
                <a:sym typeface="Arial"/>
              </a:rPr>
              <a:t>Consumer Contribution in the Circular Economy</a:t>
            </a:r>
            <a:endParaRPr/>
          </a:p>
        </p:txBody>
      </p:sp>
      <p:sp>
        <p:nvSpPr>
          <p:cNvPr id="272" name="Google Shape;272;p10"/>
          <p:cNvSpPr txBox="1"/>
          <p:nvPr/>
        </p:nvSpPr>
        <p:spPr>
          <a:xfrm>
            <a:off x="10151412" y="2044289"/>
            <a:ext cx="6817800" cy="1214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197">
                <a:solidFill>
                  <a:srgbClr val="475973"/>
                </a:solidFill>
                <a:latin typeface="Nunito Sans Black"/>
                <a:ea typeface="Nunito Sans Black"/>
                <a:cs typeface="Nunito Sans Black"/>
                <a:sym typeface="Nunito Sans Black"/>
              </a:rPr>
              <a:t>By choosing products that are durable and repairab</a:t>
            </a:r>
            <a:r>
              <a:rPr b="1" lang="en-US" sz="3197">
                <a:solidFill>
                  <a:srgbClr val="475973"/>
                </a:solidFill>
                <a:latin typeface="Nunito Sans Black"/>
                <a:ea typeface="Nunito Sans Black"/>
                <a:cs typeface="Nunito Sans Black"/>
                <a:sym typeface="Nunito Sans Black"/>
              </a:rPr>
              <a:t>l</a:t>
            </a:r>
            <a:r>
              <a:rPr b="1" lang="en-US" sz="3197">
                <a:solidFill>
                  <a:srgbClr val="475973"/>
                </a:solidFill>
                <a:latin typeface="Nunito Sans Black"/>
                <a:ea typeface="Nunito Sans Black"/>
                <a:cs typeface="Nunito Sans Black"/>
                <a:sym typeface="Nunito Sans Black"/>
              </a:rPr>
              <a:t>e, consumers can contribute to the circular economy</a:t>
            </a:r>
            <a:endParaRPr/>
          </a:p>
        </p:txBody>
      </p:sp>
      <p:sp>
        <p:nvSpPr>
          <p:cNvPr id="273" name="Google Shape;273;p10"/>
          <p:cNvSpPr txBox="1"/>
          <p:nvPr/>
        </p:nvSpPr>
        <p:spPr>
          <a:xfrm>
            <a:off x="9942939" y="4196298"/>
            <a:ext cx="7234500" cy="12147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197">
                <a:solidFill>
                  <a:srgbClr val="475973"/>
                </a:solidFill>
                <a:latin typeface="Nunito Sans Black"/>
                <a:ea typeface="Nunito Sans Black"/>
                <a:cs typeface="Nunito Sans Black"/>
                <a:sym typeface="Nunito Sans Black"/>
              </a:rPr>
              <a:t>Consumers can reduce waste and resource use by avoiding unnecessary items and choosing quality over quantity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277" name="Shape 277"/>
        <p:cNvGrpSpPr/>
        <p:nvPr/>
      </p:nvGrpSpPr>
      <p:grpSpPr>
        <a:xfrm>
          <a:off x="0" y="0"/>
          <a:ext cx="0" cy="0"/>
          <a:chOff x="0" y="0"/>
          <a:chExt cx="0" cy="0"/>
        </a:xfrm>
      </p:grpSpPr>
      <p:sp>
        <p:nvSpPr>
          <p:cNvPr id="278" name="Google Shape;278;p11"/>
          <p:cNvSpPr/>
          <p:nvPr/>
        </p:nvSpPr>
        <p:spPr>
          <a:xfrm>
            <a:off x="-202730" y="-1905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1"/>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1"/>
          <p:cNvSpPr/>
          <p:nvPr/>
        </p:nvSpPr>
        <p:spPr>
          <a:xfrm rot="7886152">
            <a:off x="13391216" y="1004101"/>
            <a:ext cx="1442844" cy="1147199"/>
          </a:xfrm>
          <a:custGeom>
            <a:rect b="b" l="l" r="r" t="t"/>
            <a:pathLst>
              <a:path extrusionOk="0" h="1147199" w="1442844">
                <a:moveTo>
                  <a:pt x="0" y="0"/>
                </a:moveTo>
                <a:lnTo>
                  <a:pt x="1442844" y="0"/>
                </a:lnTo>
                <a:lnTo>
                  <a:pt x="1442844" y="1147198"/>
                </a:lnTo>
                <a:lnTo>
                  <a:pt x="0" y="1147198"/>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1"/>
          <p:cNvSpPr/>
          <p:nvPr/>
        </p:nvSpPr>
        <p:spPr>
          <a:xfrm rot="-7883999">
            <a:off x="3453839" y="1004101"/>
            <a:ext cx="1442844" cy="1147199"/>
          </a:xfrm>
          <a:custGeom>
            <a:rect b="b" l="l" r="r" t="t"/>
            <a:pathLst>
              <a:path extrusionOk="0" h="1147199" w="1442844">
                <a:moveTo>
                  <a:pt x="0" y="0"/>
                </a:moveTo>
                <a:lnTo>
                  <a:pt x="1442844" y="0"/>
                </a:lnTo>
                <a:lnTo>
                  <a:pt x="1442844" y="1147198"/>
                </a:lnTo>
                <a:lnTo>
                  <a:pt x="0" y="1147198"/>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11"/>
          <p:cNvSpPr/>
          <p:nvPr/>
        </p:nvSpPr>
        <p:spPr>
          <a:xfrm>
            <a:off x="3526849" y="-4130125"/>
            <a:ext cx="11234302" cy="7685050"/>
          </a:xfrm>
          <a:custGeom>
            <a:rect b="b" l="l" r="r" t="t"/>
            <a:pathLst>
              <a:path extrusionOk="0" h="741024" w="1083257">
                <a:moveTo>
                  <a:pt x="541628" y="0"/>
                </a:moveTo>
                <a:cubicBezTo>
                  <a:pt x="242495" y="0"/>
                  <a:pt x="0" y="165884"/>
                  <a:pt x="0" y="370512"/>
                </a:cubicBezTo>
                <a:cubicBezTo>
                  <a:pt x="0" y="575140"/>
                  <a:pt x="242495" y="741024"/>
                  <a:pt x="541628" y="741024"/>
                </a:cubicBezTo>
                <a:cubicBezTo>
                  <a:pt x="840762" y="741024"/>
                  <a:pt x="1083257" y="575140"/>
                  <a:pt x="1083257" y="370512"/>
                </a:cubicBezTo>
                <a:cubicBezTo>
                  <a:pt x="1083257" y="165884"/>
                  <a:pt x="840762" y="0"/>
                  <a:pt x="541628"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11"/>
          <p:cNvSpPr/>
          <p:nvPr/>
        </p:nvSpPr>
        <p:spPr>
          <a:xfrm>
            <a:off x="3526849" y="-4261110"/>
            <a:ext cx="11234302" cy="7685050"/>
          </a:xfrm>
          <a:custGeom>
            <a:rect b="b" l="l" r="r" t="t"/>
            <a:pathLst>
              <a:path extrusionOk="0" h="741024" w="1083257">
                <a:moveTo>
                  <a:pt x="541628" y="0"/>
                </a:moveTo>
                <a:cubicBezTo>
                  <a:pt x="242495" y="0"/>
                  <a:pt x="0" y="165884"/>
                  <a:pt x="0" y="370512"/>
                </a:cubicBezTo>
                <a:cubicBezTo>
                  <a:pt x="0" y="575140"/>
                  <a:pt x="242495" y="741024"/>
                  <a:pt x="541628" y="741024"/>
                </a:cubicBezTo>
                <a:cubicBezTo>
                  <a:pt x="840762" y="741024"/>
                  <a:pt x="1083257" y="575140"/>
                  <a:pt x="1083257" y="370512"/>
                </a:cubicBezTo>
                <a:cubicBezTo>
                  <a:pt x="1083257" y="165884"/>
                  <a:pt x="840762" y="0"/>
                  <a:pt x="541628" y="0"/>
                </a:cubicBezTo>
                <a:close/>
              </a:path>
            </a:pathLst>
          </a:custGeom>
          <a:blipFill rotWithShape="1">
            <a:blip r:embed="rId4">
              <a:alphaModFix/>
            </a:blip>
            <a:stretch>
              <a:fillRect b="0" l="-1336" r="-1335" t="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11"/>
          <p:cNvSpPr/>
          <p:nvPr/>
        </p:nvSpPr>
        <p:spPr>
          <a:xfrm>
            <a:off x="2535214" y="4714887"/>
            <a:ext cx="746135" cy="746135"/>
          </a:xfrm>
          <a:custGeom>
            <a:rect b="b" l="l" r="r" t="t"/>
            <a:pathLst>
              <a:path extrusionOk="0" h="746135" w="746135">
                <a:moveTo>
                  <a:pt x="0" y="0"/>
                </a:moveTo>
                <a:lnTo>
                  <a:pt x="746135" y="0"/>
                </a:lnTo>
                <a:lnTo>
                  <a:pt x="746135" y="746135"/>
                </a:lnTo>
                <a:lnTo>
                  <a:pt x="0" y="74613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1"/>
          <p:cNvSpPr/>
          <p:nvPr/>
        </p:nvSpPr>
        <p:spPr>
          <a:xfrm>
            <a:off x="15006651" y="4714887"/>
            <a:ext cx="746135" cy="746135"/>
          </a:xfrm>
          <a:custGeom>
            <a:rect b="b" l="l" r="r" t="t"/>
            <a:pathLst>
              <a:path extrusionOk="0" h="746135" w="746135">
                <a:moveTo>
                  <a:pt x="0" y="0"/>
                </a:moveTo>
                <a:lnTo>
                  <a:pt x="746135" y="0"/>
                </a:lnTo>
                <a:lnTo>
                  <a:pt x="746135" y="746135"/>
                </a:lnTo>
                <a:lnTo>
                  <a:pt x="0" y="74613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6" name="Google Shape;286;p11"/>
          <p:cNvGrpSpPr/>
          <p:nvPr/>
        </p:nvGrpSpPr>
        <p:grpSpPr>
          <a:xfrm>
            <a:off x="5392081" y="9189585"/>
            <a:ext cx="7503838" cy="248956"/>
            <a:chOff x="0" y="-38100"/>
            <a:chExt cx="1647924" cy="54673"/>
          </a:xfrm>
        </p:grpSpPr>
        <p:sp>
          <p:nvSpPr>
            <p:cNvPr id="287" name="Google Shape;287;p11"/>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11"/>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89" name="Google Shape;289;p11"/>
          <p:cNvSpPr txBox="1"/>
          <p:nvPr/>
        </p:nvSpPr>
        <p:spPr>
          <a:xfrm>
            <a:off x="1485601" y="6453890"/>
            <a:ext cx="15316798" cy="226210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559">
                <a:solidFill>
                  <a:srgbClr val="FFFFFF"/>
                </a:solidFill>
                <a:latin typeface="Nunito Sans SemiBold"/>
                <a:ea typeface="Nunito Sans SemiBold"/>
                <a:cs typeface="Nunito Sans SemiBold"/>
                <a:sym typeface="Nunito Sans SemiBold"/>
              </a:rPr>
              <a:t>The implementation of a circular economy is assisted and accelerated by technology through the creation of innovations that enable the use of resources more efficiently and sustainably. For example, technologies such as big data and the Internet of Things can be used to track and optimize product life cycles, facilitate recycling processes, and reduce waste through careful monitoring</a:t>
            </a:r>
            <a:endParaRPr/>
          </a:p>
        </p:txBody>
      </p:sp>
      <p:sp>
        <p:nvSpPr>
          <p:cNvPr id="290" name="Google Shape;290;p11"/>
          <p:cNvSpPr txBox="1"/>
          <p:nvPr/>
        </p:nvSpPr>
        <p:spPr>
          <a:xfrm>
            <a:off x="3826563" y="4221675"/>
            <a:ext cx="10634873" cy="169862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500">
                <a:solidFill>
                  <a:srgbClr val="FFFFFF"/>
                </a:solidFill>
                <a:latin typeface="Arial"/>
                <a:ea typeface="Arial"/>
                <a:cs typeface="Arial"/>
                <a:sym typeface="Arial"/>
              </a:rPr>
              <a:t>The Role of Technology in the Circular Economy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294" name="Shape 294"/>
        <p:cNvGrpSpPr/>
        <p:nvPr/>
      </p:nvGrpSpPr>
      <p:grpSpPr>
        <a:xfrm>
          <a:off x="0" y="0"/>
          <a:ext cx="0" cy="0"/>
          <a:chOff x="0" y="0"/>
          <a:chExt cx="0" cy="0"/>
        </a:xfrm>
      </p:grpSpPr>
      <p:sp>
        <p:nvSpPr>
          <p:cNvPr id="295" name="Google Shape;295;p12"/>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FFFFFF"/>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2"/>
          <p:cNvSpPr/>
          <p:nvPr/>
        </p:nvSpPr>
        <p:spPr>
          <a:xfrm>
            <a:off x="1028700" y="8142372"/>
            <a:ext cx="1082752" cy="1082752"/>
          </a:xfrm>
          <a:custGeom>
            <a:rect b="b" l="l" r="r" t="t"/>
            <a:pathLst>
              <a:path extrusionOk="0" h="1082752" w="1082752">
                <a:moveTo>
                  <a:pt x="0" y="0"/>
                </a:moveTo>
                <a:lnTo>
                  <a:pt x="1082752" y="0"/>
                </a:lnTo>
                <a:lnTo>
                  <a:pt x="1082752" y="1082752"/>
                </a:lnTo>
                <a:lnTo>
                  <a:pt x="0" y="108275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97" name="Google Shape;297;p12"/>
          <p:cNvGrpSpPr/>
          <p:nvPr/>
        </p:nvGrpSpPr>
        <p:grpSpPr>
          <a:xfrm>
            <a:off x="1761630" y="8472525"/>
            <a:ext cx="7503838" cy="248956"/>
            <a:chOff x="0" y="-38100"/>
            <a:chExt cx="1647924" cy="54673"/>
          </a:xfrm>
        </p:grpSpPr>
        <p:sp>
          <p:nvSpPr>
            <p:cNvPr id="298" name="Google Shape;298;p12"/>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2"/>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0" name="Google Shape;300;p12"/>
          <p:cNvGrpSpPr/>
          <p:nvPr/>
        </p:nvGrpSpPr>
        <p:grpSpPr>
          <a:xfrm>
            <a:off x="9874855" y="2302164"/>
            <a:ext cx="1503800" cy="1503800"/>
            <a:chOff x="0" y="0"/>
            <a:chExt cx="812800" cy="812800"/>
          </a:xfrm>
        </p:grpSpPr>
        <p:sp>
          <p:nvSpPr>
            <p:cNvPr id="301" name="Google Shape;301;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1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3" name="Google Shape;303;p12"/>
          <p:cNvGrpSpPr/>
          <p:nvPr/>
        </p:nvGrpSpPr>
        <p:grpSpPr>
          <a:xfrm>
            <a:off x="9874855" y="4564645"/>
            <a:ext cx="1503800" cy="1503800"/>
            <a:chOff x="0" y="0"/>
            <a:chExt cx="812800" cy="812800"/>
          </a:xfrm>
        </p:grpSpPr>
        <p:sp>
          <p:nvSpPr>
            <p:cNvPr id="304" name="Google Shape;304;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1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6" name="Google Shape;306;p12"/>
          <p:cNvGrpSpPr/>
          <p:nvPr/>
        </p:nvGrpSpPr>
        <p:grpSpPr>
          <a:xfrm>
            <a:off x="9874855" y="6638572"/>
            <a:ext cx="1503800" cy="1503800"/>
            <a:chOff x="0" y="0"/>
            <a:chExt cx="812800" cy="812800"/>
          </a:xfrm>
        </p:grpSpPr>
        <p:sp>
          <p:nvSpPr>
            <p:cNvPr id="307" name="Google Shape;307;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09" name="Google Shape;309;p12"/>
          <p:cNvSpPr/>
          <p:nvPr/>
        </p:nvSpPr>
        <p:spPr>
          <a:xfrm>
            <a:off x="10184153" y="2585981"/>
            <a:ext cx="885203" cy="936165"/>
          </a:xfrm>
          <a:custGeom>
            <a:rect b="b" l="l" r="r" t="t"/>
            <a:pathLst>
              <a:path extrusionOk="0" h="936165" w="885203">
                <a:moveTo>
                  <a:pt x="0" y="0"/>
                </a:moveTo>
                <a:lnTo>
                  <a:pt x="885203" y="0"/>
                </a:lnTo>
                <a:lnTo>
                  <a:pt x="885203" y="936166"/>
                </a:lnTo>
                <a:lnTo>
                  <a:pt x="0" y="93616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2"/>
          <p:cNvSpPr/>
          <p:nvPr/>
        </p:nvSpPr>
        <p:spPr>
          <a:xfrm>
            <a:off x="10208411" y="4898202"/>
            <a:ext cx="836687" cy="836687"/>
          </a:xfrm>
          <a:custGeom>
            <a:rect b="b" l="l" r="r" t="t"/>
            <a:pathLst>
              <a:path extrusionOk="0" h="836687" w="836687">
                <a:moveTo>
                  <a:pt x="0" y="0"/>
                </a:moveTo>
                <a:lnTo>
                  <a:pt x="836687" y="0"/>
                </a:lnTo>
                <a:lnTo>
                  <a:pt x="836687" y="836687"/>
                </a:lnTo>
                <a:lnTo>
                  <a:pt x="0" y="83668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2"/>
          <p:cNvSpPr/>
          <p:nvPr/>
        </p:nvSpPr>
        <p:spPr>
          <a:xfrm>
            <a:off x="10062996" y="7059985"/>
            <a:ext cx="1161456" cy="660974"/>
          </a:xfrm>
          <a:custGeom>
            <a:rect b="b" l="l" r="r" t="t"/>
            <a:pathLst>
              <a:path extrusionOk="0" h="660974" w="1161456">
                <a:moveTo>
                  <a:pt x="0" y="0"/>
                </a:moveTo>
                <a:lnTo>
                  <a:pt x="1161456" y="0"/>
                </a:lnTo>
                <a:lnTo>
                  <a:pt x="1161456" y="660974"/>
                </a:lnTo>
                <a:lnTo>
                  <a:pt x="0" y="66097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2"/>
          <p:cNvSpPr/>
          <p:nvPr/>
        </p:nvSpPr>
        <p:spPr>
          <a:xfrm flipH="1" rot="-10730511">
            <a:off x="13308118" y="-83401"/>
            <a:ext cx="1099929" cy="874548"/>
          </a:xfrm>
          <a:custGeom>
            <a:rect b="b" l="l" r="r" t="t"/>
            <a:pathLst>
              <a:path extrusionOk="0" h="874548" w="1099929">
                <a:moveTo>
                  <a:pt x="0" y="874548"/>
                </a:moveTo>
                <a:lnTo>
                  <a:pt x="1099929" y="874548"/>
                </a:lnTo>
                <a:lnTo>
                  <a:pt x="1099929" y="0"/>
                </a:lnTo>
                <a:lnTo>
                  <a:pt x="0" y="0"/>
                </a:lnTo>
                <a:lnTo>
                  <a:pt x="0" y="874548"/>
                </a:lnTo>
                <a:close/>
              </a:path>
            </a:pathLst>
          </a:custGeom>
          <a:blipFill rotWithShape="1">
            <a:blip r:embed="rId7">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1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8">
              <a:alphaModFix/>
            </a:blip>
            <a:stretch>
              <a:fillRect b="-9219" l="0" r="0" t="-922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2"/>
          <p:cNvSpPr txBox="1"/>
          <p:nvPr/>
        </p:nvSpPr>
        <p:spPr>
          <a:xfrm>
            <a:off x="1073899" y="5065410"/>
            <a:ext cx="6623384" cy="260878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397">
                <a:solidFill>
                  <a:srgbClr val="FFFFFF"/>
                </a:solidFill>
                <a:latin typeface="Nunito Sans SemiBold"/>
                <a:ea typeface="Nunito Sans SemiBold"/>
                <a:cs typeface="Nunito Sans SemiBold"/>
                <a:sym typeface="Nunito Sans SemiBold"/>
              </a:rPr>
              <a:t>The future of the circular economy offers a vision of a world where economic growth no longer depends on the exploitation of limited natural resources, but on innovation and the efficient use of materials</a:t>
            </a:r>
            <a:endParaRPr/>
          </a:p>
        </p:txBody>
      </p:sp>
      <p:sp>
        <p:nvSpPr>
          <p:cNvPr id="315" name="Google Shape;315;p12"/>
          <p:cNvSpPr txBox="1"/>
          <p:nvPr/>
        </p:nvSpPr>
        <p:spPr>
          <a:xfrm>
            <a:off x="1073899" y="2790874"/>
            <a:ext cx="7177113" cy="169862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500">
                <a:solidFill>
                  <a:srgbClr val="FFFFFF"/>
                </a:solidFill>
                <a:latin typeface="Arial"/>
                <a:ea typeface="Arial"/>
                <a:cs typeface="Arial"/>
                <a:sym typeface="Arial"/>
              </a:rPr>
              <a:t>The Future of the Circular Economy</a:t>
            </a:r>
            <a:endParaRPr/>
          </a:p>
        </p:txBody>
      </p:sp>
      <p:sp>
        <p:nvSpPr>
          <p:cNvPr id="316" name="Google Shape;316;p12"/>
          <p:cNvSpPr txBox="1"/>
          <p:nvPr/>
        </p:nvSpPr>
        <p:spPr>
          <a:xfrm>
            <a:off x="11746583" y="2460781"/>
            <a:ext cx="5094019" cy="125324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268">
                <a:solidFill>
                  <a:srgbClr val="FFFFFF"/>
                </a:solidFill>
                <a:latin typeface="Nunito Sans"/>
                <a:ea typeface="Nunito Sans"/>
                <a:cs typeface="Nunito Sans"/>
                <a:sym typeface="Nunito Sans"/>
              </a:rPr>
              <a:t>Close collaboration between various sectors will mark the future of a circular economy</a:t>
            </a:r>
            <a:endParaRPr/>
          </a:p>
        </p:txBody>
      </p:sp>
      <p:sp>
        <p:nvSpPr>
          <p:cNvPr id="317" name="Google Shape;317;p12"/>
          <p:cNvSpPr txBox="1"/>
          <p:nvPr/>
        </p:nvSpPr>
        <p:spPr>
          <a:xfrm>
            <a:off x="11746583" y="4768309"/>
            <a:ext cx="5512717" cy="125324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268">
                <a:solidFill>
                  <a:srgbClr val="FFFFFF"/>
                </a:solidFill>
                <a:latin typeface="Nunito Sans"/>
                <a:ea typeface="Nunito Sans"/>
                <a:cs typeface="Nunito Sans"/>
                <a:sym typeface="Nunito Sans"/>
              </a:rPr>
              <a:t>Policies that encourage circular economy practices will be developed by the government</a:t>
            </a:r>
            <a:endParaRPr/>
          </a:p>
        </p:txBody>
      </p:sp>
      <p:sp>
        <p:nvSpPr>
          <p:cNvPr id="318" name="Google Shape;318;p12"/>
          <p:cNvSpPr txBox="1"/>
          <p:nvPr/>
        </p:nvSpPr>
        <p:spPr>
          <a:xfrm>
            <a:off x="11746583" y="6889132"/>
            <a:ext cx="5094019" cy="125324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268">
                <a:solidFill>
                  <a:srgbClr val="FFFFFF"/>
                </a:solidFill>
                <a:latin typeface="Nunito Sans"/>
                <a:ea typeface="Nunito Sans"/>
                <a:cs typeface="Nunito Sans"/>
                <a:sym typeface="Nunito Sans"/>
              </a:rPr>
              <a:t>Consumers will become more aware of the importance of a circular economy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322" name="Shape 322"/>
        <p:cNvGrpSpPr/>
        <p:nvPr/>
      </p:nvGrpSpPr>
      <p:grpSpPr>
        <a:xfrm>
          <a:off x="0" y="0"/>
          <a:ext cx="0" cy="0"/>
          <a:chOff x="0" y="0"/>
          <a:chExt cx="0" cy="0"/>
        </a:xfrm>
      </p:grpSpPr>
      <p:sp>
        <p:nvSpPr>
          <p:cNvPr id="323" name="Google Shape;323;p13"/>
          <p:cNvSpPr/>
          <p:nvPr/>
        </p:nvSpPr>
        <p:spPr>
          <a:xfrm>
            <a:off x="-154522" y="-94428"/>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3">
              <a:alphaModFix/>
            </a:blip>
            <a:stretch>
              <a:fillRect b="0" l="-29335" r="-2933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13"/>
          <p:cNvSpPr/>
          <p:nvPr/>
        </p:nvSpPr>
        <p:spPr>
          <a:xfrm rot="10800000">
            <a:off x="9225435" y="38099"/>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FFFFFF"/>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13"/>
          <p:cNvSpPr/>
          <p:nvPr/>
        </p:nvSpPr>
        <p:spPr>
          <a:xfrm>
            <a:off x="1028700" y="8142372"/>
            <a:ext cx="1082752" cy="1082752"/>
          </a:xfrm>
          <a:custGeom>
            <a:rect b="b" l="l" r="r" t="t"/>
            <a:pathLst>
              <a:path extrusionOk="0" h="1082752" w="1082752">
                <a:moveTo>
                  <a:pt x="0" y="0"/>
                </a:moveTo>
                <a:lnTo>
                  <a:pt x="1082752" y="0"/>
                </a:lnTo>
                <a:lnTo>
                  <a:pt x="1082752" y="1082752"/>
                </a:lnTo>
                <a:lnTo>
                  <a:pt x="0" y="108275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26" name="Google Shape;326;p13"/>
          <p:cNvGrpSpPr/>
          <p:nvPr/>
        </p:nvGrpSpPr>
        <p:grpSpPr>
          <a:xfrm>
            <a:off x="1761630" y="8472525"/>
            <a:ext cx="7503838" cy="248956"/>
            <a:chOff x="0" y="-38100"/>
            <a:chExt cx="1647924" cy="54673"/>
          </a:xfrm>
        </p:grpSpPr>
        <p:sp>
          <p:nvSpPr>
            <p:cNvPr id="327" name="Google Shape;327;p13"/>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13"/>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9" name="Google Shape;329;p13"/>
          <p:cNvGrpSpPr/>
          <p:nvPr/>
        </p:nvGrpSpPr>
        <p:grpSpPr>
          <a:xfrm>
            <a:off x="9527641" y="890306"/>
            <a:ext cx="1503800" cy="1503800"/>
            <a:chOff x="0" y="0"/>
            <a:chExt cx="812800" cy="812800"/>
          </a:xfrm>
        </p:grpSpPr>
        <p:sp>
          <p:nvSpPr>
            <p:cNvPr id="330" name="Google Shape;330;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2" name="Google Shape;332;p13"/>
          <p:cNvGrpSpPr/>
          <p:nvPr/>
        </p:nvGrpSpPr>
        <p:grpSpPr>
          <a:xfrm>
            <a:off x="9552926" y="3197834"/>
            <a:ext cx="1503800" cy="1503800"/>
            <a:chOff x="0" y="0"/>
            <a:chExt cx="812800" cy="812800"/>
          </a:xfrm>
        </p:grpSpPr>
        <p:sp>
          <p:nvSpPr>
            <p:cNvPr id="333" name="Google Shape;333;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1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35" name="Google Shape;335;p13"/>
          <p:cNvGrpSpPr/>
          <p:nvPr/>
        </p:nvGrpSpPr>
        <p:grpSpPr>
          <a:xfrm>
            <a:off x="9575848" y="5584564"/>
            <a:ext cx="1503800" cy="1503800"/>
            <a:chOff x="0" y="0"/>
            <a:chExt cx="812800" cy="812800"/>
          </a:xfrm>
        </p:grpSpPr>
        <p:sp>
          <p:nvSpPr>
            <p:cNvPr id="336" name="Google Shape;336;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8" name="Google Shape;338;p13"/>
          <p:cNvSpPr/>
          <p:nvPr/>
        </p:nvSpPr>
        <p:spPr>
          <a:xfrm flipH="1" rot="-10730511">
            <a:off x="13308118" y="-83401"/>
            <a:ext cx="1099929" cy="874548"/>
          </a:xfrm>
          <a:custGeom>
            <a:rect b="b" l="l" r="r" t="t"/>
            <a:pathLst>
              <a:path extrusionOk="0" h="874548" w="1099929">
                <a:moveTo>
                  <a:pt x="0" y="874548"/>
                </a:moveTo>
                <a:lnTo>
                  <a:pt x="1099929" y="874548"/>
                </a:lnTo>
                <a:lnTo>
                  <a:pt x="1099929" y="0"/>
                </a:lnTo>
                <a:lnTo>
                  <a:pt x="0" y="0"/>
                </a:lnTo>
                <a:lnTo>
                  <a:pt x="0" y="874548"/>
                </a:lnTo>
                <a:close/>
              </a:path>
            </a:pathLst>
          </a:custGeom>
          <a:blipFill rotWithShape="1">
            <a:blip r:embed="rId5">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3"/>
          <p:cNvSpPr/>
          <p:nvPr/>
        </p:nvSpPr>
        <p:spPr>
          <a:xfrm>
            <a:off x="9868543" y="1231209"/>
            <a:ext cx="821995" cy="821995"/>
          </a:xfrm>
          <a:custGeom>
            <a:rect b="b" l="l" r="r" t="t"/>
            <a:pathLst>
              <a:path extrusionOk="0" h="821995" w="821995">
                <a:moveTo>
                  <a:pt x="0" y="0"/>
                </a:moveTo>
                <a:lnTo>
                  <a:pt x="821995" y="0"/>
                </a:lnTo>
                <a:lnTo>
                  <a:pt x="821995" y="821995"/>
                </a:lnTo>
                <a:lnTo>
                  <a:pt x="0" y="821995"/>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3"/>
          <p:cNvSpPr/>
          <p:nvPr/>
        </p:nvSpPr>
        <p:spPr>
          <a:xfrm>
            <a:off x="9964957" y="3533331"/>
            <a:ext cx="725581" cy="832805"/>
          </a:xfrm>
          <a:custGeom>
            <a:rect b="b" l="l" r="r" t="t"/>
            <a:pathLst>
              <a:path extrusionOk="0" h="832805" w="725581">
                <a:moveTo>
                  <a:pt x="0" y="0"/>
                </a:moveTo>
                <a:lnTo>
                  <a:pt x="725581" y="0"/>
                </a:lnTo>
                <a:lnTo>
                  <a:pt x="725581" y="832805"/>
                </a:lnTo>
                <a:lnTo>
                  <a:pt x="0" y="832805"/>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3"/>
          <p:cNvSpPr/>
          <p:nvPr/>
        </p:nvSpPr>
        <p:spPr>
          <a:xfrm>
            <a:off x="9748490" y="5844634"/>
            <a:ext cx="1062100" cy="1027582"/>
          </a:xfrm>
          <a:custGeom>
            <a:rect b="b" l="l" r="r" t="t"/>
            <a:pathLst>
              <a:path extrusionOk="0" h="1027582" w="1062100">
                <a:moveTo>
                  <a:pt x="0" y="0"/>
                </a:moveTo>
                <a:lnTo>
                  <a:pt x="1062101" y="0"/>
                </a:lnTo>
                <a:lnTo>
                  <a:pt x="1062101" y="1027582"/>
                </a:lnTo>
                <a:lnTo>
                  <a:pt x="0" y="1027582"/>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42" name="Google Shape;342;p13"/>
          <p:cNvGrpSpPr/>
          <p:nvPr/>
        </p:nvGrpSpPr>
        <p:grpSpPr>
          <a:xfrm>
            <a:off x="9806099" y="7517522"/>
            <a:ext cx="1503800" cy="1503800"/>
            <a:chOff x="0" y="0"/>
            <a:chExt cx="812800" cy="812800"/>
          </a:xfrm>
        </p:grpSpPr>
        <p:sp>
          <p:nvSpPr>
            <p:cNvPr id="343" name="Google Shape;343;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45" name="Google Shape;345;p13"/>
          <p:cNvSpPr/>
          <p:nvPr/>
        </p:nvSpPr>
        <p:spPr>
          <a:xfrm>
            <a:off x="9855871" y="7579668"/>
            <a:ext cx="1454028" cy="1379509"/>
          </a:xfrm>
          <a:custGeom>
            <a:rect b="b" l="l" r="r" t="t"/>
            <a:pathLst>
              <a:path extrusionOk="0" h="1379509" w="1454028">
                <a:moveTo>
                  <a:pt x="0" y="0"/>
                </a:moveTo>
                <a:lnTo>
                  <a:pt x="1454028" y="0"/>
                </a:lnTo>
                <a:lnTo>
                  <a:pt x="1454028" y="1379509"/>
                </a:lnTo>
                <a:lnTo>
                  <a:pt x="0" y="1379509"/>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3"/>
          <p:cNvSpPr txBox="1"/>
          <p:nvPr/>
        </p:nvSpPr>
        <p:spPr>
          <a:xfrm>
            <a:off x="11588357" y="939277"/>
            <a:ext cx="6108591" cy="1746822"/>
          </a:xfrm>
          <a:prstGeom prst="rect">
            <a:avLst/>
          </a:prstGeom>
          <a:noFill/>
          <a:ln>
            <a:noFill/>
          </a:ln>
        </p:spPr>
        <p:txBody>
          <a:bodyPr anchorCtr="0" anchor="t" bIns="0" lIns="0" spcFirstLastPara="1" rIns="0" wrap="square" tIns="0">
            <a:spAutoFit/>
          </a:bodyPr>
          <a:lstStyle/>
          <a:p>
            <a:pPr indent="0" lvl="0" marL="0" marR="0" rtl="0" algn="just">
              <a:lnSpc>
                <a:spcPct val="100049"/>
              </a:lnSpc>
              <a:spcBef>
                <a:spcPts val="0"/>
              </a:spcBef>
              <a:spcAft>
                <a:spcPts val="0"/>
              </a:spcAft>
              <a:buNone/>
            </a:pPr>
            <a:r>
              <a:rPr b="1" lang="en-US" sz="2021">
                <a:solidFill>
                  <a:srgbClr val="475973"/>
                </a:solidFill>
                <a:latin typeface="Nunito Sans"/>
                <a:ea typeface="Nunito Sans"/>
                <a:cs typeface="Nunito Sans"/>
                <a:sym typeface="Nunito Sans"/>
              </a:rPr>
              <a:t>In March 2020, the European Commission presented </a:t>
            </a:r>
            <a:r>
              <a:rPr b="1" lang="en-US" sz="2021" u="sng">
                <a:solidFill>
                  <a:srgbClr val="475973"/>
                </a:solidFill>
                <a:latin typeface="Nunito Sans"/>
                <a:ea typeface="Nunito Sans"/>
                <a:cs typeface="Nunito Sans"/>
                <a:sym typeface="Nunito Sans"/>
                <a:hlinkClick r:id="rId10">
                  <a:extLst>
                    <a:ext uri="{A12FA001-AC4F-418D-AE19-62706E023703}">
                      <ahyp:hlinkClr val="tx"/>
                    </a:ext>
                  </a:extLst>
                </a:hlinkClick>
              </a:rPr>
              <a:t>the circular economy action plan</a:t>
            </a:r>
            <a:r>
              <a:rPr b="1" lang="en-US" sz="2021">
                <a:solidFill>
                  <a:srgbClr val="475973"/>
                </a:solidFill>
                <a:latin typeface="Nunito Sans"/>
                <a:ea typeface="Nunito Sans"/>
                <a:cs typeface="Nunito Sans"/>
                <a:sym typeface="Nunito Sans"/>
              </a:rPr>
              <a:t>, which aims to promote more sustainable product design, reduce waste and empower consumers, for example by creating </a:t>
            </a:r>
            <a:r>
              <a:rPr b="1" lang="en-US" sz="2021" u="sng">
                <a:solidFill>
                  <a:srgbClr val="475973"/>
                </a:solidFill>
                <a:latin typeface="Nunito Sans"/>
                <a:ea typeface="Nunito Sans"/>
                <a:cs typeface="Nunito Sans"/>
                <a:sym typeface="Nunito Sans"/>
                <a:hlinkClick r:id="rId11">
                  <a:extLst>
                    <a:ext uri="{A12FA001-AC4F-418D-AE19-62706E023703}">
                      <ahyp:hlinkClr val="tx"/>
                    </a:ext>
                  </a:extLst>
                </a:hlinkClick>
              </a:rPr>
              <a:t>right to repair</a:t>
            </a:r>
            <a:r>
              <a:rPr b="1" lang="en-US" sz="2021">
                <a:solidFill>
                  <a:srgbClr val="475973"/>
                </a:solidFill>
                <a:latin typeface="Nunito Sans"/>
                <a:ea typeface="Nunito Sans"/>
                <a:cs typeface="Nunito Sans"/>
                <a:sym typeface="Nunito Sans"/>
              </a:rPr>
              <a:t>). There is a focus on resource intensive sectors, such as </a:t>
            </a:r>
            <a:r>
              <a:rPr b="1" lang="en-US" sz="2021" u="sng">
                <a:solidFill>
                  <a:srgbClr val="475973"/>
                </a:solidFill>
                <a:latin typeface="Nunito Sans"/>
                <a:ea typeface="Nunito Sans"/>
                <a:cs typeface="Nunito Sans"/>
                <a:sym typeface="Nunito Sans"/>
                <a:hlinkClick r:id="rId12">
                  <a:extLst>
                    <a:ext uri="{A12FA001-AC4F-418D-AE19-62706E023703}">
                      <ahyp:hlinkClr val="tx"/>
                    </a:ext>
                  </a:extLst>
                </a:hlinkClick>
              </a:rPr>
              <a:t>electronics and ICT</a:t>
            </a:r>
            <a:r>
              <a:rPr b="1" lang="en-US" sz="2021">
                <a:solidFill>
                  <a:srgbClr val="475973"/>
                </a:solidFill>
                <a:latin typeface="Nunito Sans"/>
                <a:ea typeface="Nunito Sans"/>
                <a:cs typeface="Nunito Sans"/>
                <a:sym typeface="Nunito Sans"/>
              </a:rPr>
              <a:t>, </a:t>
            </a:r>
            <a:r>
              <a:rPr b="1" lang="en-US" sz="2021" u="sng">
                <a:solidFill>
                  <a:srgbClr val="475973"/>
                </a:solidFill>
                <a:latin typeface="Nunito Sans"/>
                <a:ea typeface="Nunito Sans"/>
                <a:cs typeface="Nunito Sans"/>
                <a:sym typeface="Nunito Sans"/>
                <a:hlinkClick r:id="rId13">
                  <a:extLst>
                    <a:ext uri="{A12FA001-AC4F-418D-AE19-62706E023703}">
                      <ahyp:hlinkClr val="tx"/>
                    </a:ext>
                  </a:extLst>
                </a:hlinkClick>
              </a:rPr>
              <a:t>plastics</a:t>
            </a:r>
            <a:r>
              <a:rPr b="1" lang="en-US" sz="2021">
                <a:solidFill>
                  <a:srgbClr val="475973"/>
                </a:solidFill>
                <a:latin typeface="Nunito Sans"/>
                <a:ea typeface="Nunito Sans"/>
                <a:cs typeface="Nunito Sans"/>
                <a:sym typeface="Nunito Sans"/>
              </a:rPr>
              <a:t>, </a:t>
            </a:r>
            <a:r>
              <a:rPr b="1" lang="en-US" sz="2021" u="sng">
                <a:solidFill>
                  <a:srgbClr val="475973"/>
                </a:solidFill>
                <a:latin typeface="Nunito Sans"/>
                <a:ea typeface="Nunito Sans"/>
                <a:cs typeface="Nunito Sans"/>
                <a:sym typeface="Nunito Sans"/>
                <a:hlinkClick r:id="rId14">
                  <a:extLst>
                    <a:ext uri="{A12FA001-AC4F-418D-AE19-62706E023703}">
                      <ahyp:hlinkClr val="tx"/>
                    </a:ext>
                  </a:extLst>
                </a:hlinkClick>
              </a:rPr>
              <a:t>textiles</a:t>
            </a:r>
            <a:r>
              <a:rPr b="1" lang="en-US" sz="2021">
                <a:solidFill>
                  <a:srgbClr val="475973"/>
                </a:solidFill>
                <a:latin typeface="Nunito Sans"/>
                <a:ea typeface="Nunito Sans"/>
                <a:cs typeface="Nunito Sans"/>
                <a:sym typeface="Nunito Sans"/>
              </a:rPr>
              <a:t> and construction</a:t>
            </a:r>
            <a:endParaRPr/>
          </a:p>
        </p:txBody>
      </p:sp>
      <p:sp>
        <p:nvSpPr>
          <p:cNvPr id="347" name="Google Shape;347;p13"/>
          <p:cNvSpPr txBox="1"/>
          <p:nvPr/>
        </p:nvSpPr>
        <p:spPr>
          <a:xfrm>
            <a:off x="11588357" y="3243761"/>
            <a:ext cx="6083563" cy="1754974"/>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1968">
                <a:solidFill>
                  <a:srgbClr val="475973"/>
                </a:solidFill>
                <a:latin typeface="Nunito Sans"/>
                <a:ea typeface="Nunito Sans"/>
                <a:cs typeface="Nunito Sans"/>
                <a:sym typeface="Nunito Sans"/>
              </a:rPr>
              <a:t>In February 2021, the Parliament adopted a resolution on the </a:t>
            </a:r>
            <a:r>
              <a:rPr b="1" lang="en-US" sz="1968" u="sng">
                <a:solidFill>
                  <a:srgbClr val="475973"/>
                </a:solidFill>
                <a:latin typeface="Nunito Sans"/>
                <a:ea typeface="Nunito Sans"/>
                <a:cs typeface="Nunito Sans"/>
                <a:sym typeface="Nunito Sans"/>
                <a:hlinkClick r:id="rId15">
                  <a:extLst>
                    <a:ext uri="{A12FA001-AC4F-418D-AE19-62706E023703}">
                      <ahyp:hlinkClr val="tx"/>
                    </a:ext>
                  </a:extLst>
                </a:hlinkClick>
              </a:rPr>
              <a:t>new circular economy action plan</a:t>
            </a:r>
            <a:r>
              <a:rPr b="1" lang="en-US" sz="1968">
                <a:solidFill>
                  <a:srgbClr val="475973"/>
                </a:solidFill>
                <a:latin typeface="Nunito Sans"/>
                <a:ea typeface="Nunito Sans"/>
                <a:cs typeface="Nunito Sans"/>
                <a:sym typeface="Nunito Sans"/>
              </a:rPr>
              <a:t> demanding additional measures to achieve a carbon-neutral, environmentally sustainable, toxic-free and fully circular economy by 2050, including tighter recycling rules and </a:t>
            </a:r>
            <a:r>
              <a:rPr b="1" lang="en-US" sz="1968" u="sng">
                <a:solidFill>
                  <a:srgbClr val="475973"/>
                </a:solidFill>
                <a:latin typeface="Nunito Sans"/>
                <a:ea typeface="Nunito Sans"/>
                <a:cs typeface="Nunito Sans"/>
                <a:sym typeface="Nunito Sans"/>
                <a:hlinkClick r:id="rId16">
                  <a:extLst>
                    <a:ext uri="{A12FA001-AC4F-418D-AE19-62706E023703}">
                      <ahyp:hlinkClr val="tx"/>
                    </a:ext>
                  </a:extLst>
                </a:hlinkClick>
              </a:rPr>
              <a:t>binding targets for materials use and consumption</a:t>
            </a:r>
            <a:r>
              <a:rPr b="1" lang="en-US" sz="1968">
                <a:solidFill>
                  <a:srgbClr val="475973"/>
                </a:solidFill>
                <a:latin typeface="Nunito Sans"/>
                <a:ea typeface="Nunito Sans"/>
                <a:cs typeface="Nunito Sans"/>
                <a:sym typeface="Nunito Sans"/>
              </a:rPr>
              <a:t> by 2030</a:t>
            </a:r>
            <a:endParaRPr/>
          </a:p>
        </p:txBody>
      </p:sp>
      <p:sp>
        <p:nvSpPr>
          <p:cNvPr id="348" name="Google Shape;348;p13"/>
          <p:cNvSpPr txBox="1"/>
          <p:nvPr/>
        </p:nvSpPr>
        <p:spPr>
          <a:xfrm>
            <a:off x="11451143" y="5448870"/>
            <a:ext cx="6387936" cy="1390484"/>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1868">
                <a:solidFill>
                  <a:srgbClr val="475973"/>
                </a:solidFill>
                <a:latin typeface="Nunito Sans"/>
                <a:ea typeface="Nunito Sans"/>
                <a:cs typeface="Nunito Sans"/>
                <a:sym typeface="Nunito Sans"/>
              </a:rPr>
              <a:t>In March 2022, the Commission released the </a:t>
            </a:r>
            <a:r>
              <a:rPr b="1" lang="en-US" sz="1868" u="sng">
                <a:solidFill>
                  <a:srgbClr val="475973"/>
                </a:solidFill>
                <a:latin typeface="Nunito Sans"/>
                <a:ea typeface="Nunito Sans"/>
                <a:cs typeface="Nunito Sans"/>
                <a:sym typeface="Nunito Sans"/>
                <a:hlinkClick r:id="rId17">
                  <a:extLst>
                    <a:ext uri="{A12FA001-AC4F-418D-AE19-62706E023703}">
                      <ahyp:hlinkClr val="tx"/>
                    </a:ext>
                  </a:extLst>
                </a:hlinkClick>
              </a:rPr>
              <a:t>first package of measures</a:t>
            </a:r>
            <a:r>
              <a:rPr b="1" lang="en-US" sz="1868">
                <a:solidFill>
                  <a:srgbClr val="475973"/>
                </a:solidFill>
                <a:latin typeface="Nunito Sans"/>
                <a:ea typeface="Nunito Sans"/>
                <a:cs typeface="Nunito Sans"/>
                <a:sym typeface="Nunito Sans"/>
              </a:rPr>
              <a:t> to speed up the transition towards a circular economy, as part of the circular economy action plan. The proposals include boosting sustainable products, empowering consumers for the green transition, reviewing construction product regulation, and creating a strategy on sustainable textiles.</a:t>
            </a:r>
            <a:endParaRPr/>
          </a:p>
        </p:txBody>
      </p:sp>
      <p:sp>
        <p:nvSpPr>
          <p:cNvPr id="349" name="Google Shape;349;p13"/>
          <p:cNvSpPr txBox="1"/>
          <p:nvPr/>
        </p:nvSpPr>
        <p:spPr>
          <a:xfrm>
            <a:off x="11588357" y="7702768"/>
            <a:ext cx="6250722" cy="122918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1868">
                <a:solidFill>
                  <a:srgbClr val="475973"/>
                </a:solidFill>
                <a:latin typeface="Nunito Sans"/>
                <a:ea typeface="Nunito Sans"/>
                <a:cs typeface="Nunito Sans"/>
                <a:sym typeface="Nunito Sans"/>
              </a:rPr>
              <a:t>In November 2022, the Commission proposed </a:t>
            </a:r>
            <a:r>
              <a:rPr b="1" lang="en-US" sz="1868" u="sng">
                <a:solidFill>
                  <a:srgbClr val="475973"/>
                </a:solidFill>
                <a:latin typeface="Nunito Sans"/>
                <a:ea typeface="Nunito Sans"/>
                <a:cs typeface="Nunito Sans"/>
                <a:sym typeface="Nunito Sans"/>
                <a:hlinkClick r:id="rId18">
                  <a:extLst>
                    <a:ext uri="{A12FA001-AC4F-418D-AE19-62706E023703}">
                      <ahyp:hlinkClr val="tx"/>
                    </a:ext>
                  </a:extLst>
                </a:hlinkClick>
              </a:rPr>
              <a:t>new EU-wide rules on packaging</a:t>
            </a:r>
            <a:r>
              <a:rPr b="1" lang="en-US" sz="1868">
                <a:solidFill>
                  <a:srgbClr val="475973"/>
                </a:solidFill>
                <a:latin typeface="Nunito Sans"/>
                <a:ea typeface="Nunito Sans"/>
                <a:cs typeface="Nunito Sans"/>
                <a:sym typeface="Nunito Sans"/>
              </a:rPr>
              <a:t>. It aims to reduce packaging waste and improve packaging design, with for example clear labelling to promote reuse and recycling; and calls for a transition to bio-based, biodegradable and compostable plastics.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353" name="Shape 353"/>
        <p:cNvGrpSpPr/>
        <p:nvPr/>
      </p:nvGrpSpPr>
      <p:grpSpPr>
        <a:xfrm>
          <a:off x="0" y="0"/>
          <a:ext cx="0" cy="0"/>
          <a:chOff x="0" y="0"/>
          <a:chExt cx="0" cy="0"/>
        </a:xfrm>
      </p:grpSpPr>
      <p:sp>
        <p:nvSpPr>
          <p:cNvPr id="354" name="Google Shape;354;p14"/>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3">
              <a:alphaModFix/>
            </a:blip>
            <a:stretch>
              <a:fillRect b="0" l="-29335" r="-2933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4"/>
          <p:cNvSpPr/>
          <p:nvPr/>
        </p:nvSpPr>
        <p:spPr>
          <a:xfrm>
            <a:off x="1028700" y="8142372"/>
            <a:ext cx="1082752" cy="1082752"/>
          </a:xfrm>
          <a:custGeom>
            <a:rect b="b" l="l" r="r" t="t"/>
            <a:pathLst>
              <a:path extrusionOk="0" h="1082752" w="1082752">
                <a:moveTo>
                  <a:pt x="0" y="0"/>
                </a:moveTo>
                <a:lnTo>
                  <a:pt x="1082752" y="0"/>
                </a:lnTo>
                <a:lnTo>
                  <a:pt x="1082752" y="1082752"/>
                </a:lnTo>
                <a:lnTo>
                  <a:pt x="0" y="108275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56" name="Google Shape;356;p14"/>
          <p:cNvGrpSpPr/>
          <p:nvPr/>
        </p:nvGrpSpPr>
        <p:grpSpPr>
          <a:xfrm>
            <a:off x="1761630" y="8472525"/>
            <a:ext cx="7503838" cy="248956"/>
            <a:chOff x="0" y="-38100"/>
            <a:chExt cx="1647924" cy="54673"/>
          </a:xfrm>
        </p:grpSpPr>
        <p:sp>
          <p:nvSpPr>
            <p:cNvPr id="357" name="Google Shape;357;p14"/>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4"/>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59" name="Google Shape;359;p14"/>
          <p:cNvSpPr/>
          <p:nvPr/>
        </p:nvSpPr>
        <p:spPr>
          <a:xfrm flipH="1" rot="-10730511">
            <a:off x="13308118" y="-83401"/>
            <a:ext cx="1099929" cy="874548"/>
          </a:xfrm>
          <a:custGeom>
            <a:rect b="b" l="l" r="r" t="t"/>
            <a:pathLst>
              <a:path extrusionOk="0" h="874548" w="1099929">
                <a:moveTo>
                  <a:pt x="0" y="874548"/>
                </a:moveTo>
                <a:lnTo>
                  <a:pt x="1099929" y="874548"/>
                </a:lnTo>
                <a:lnTo>
                  <a:pt x="1099929" y="0"/>
                </a:lnTo>
                <a:lnTo>
                  <a:pt x="0" y="0"/>
                </a:lnTo>
                <a:lnTo>
                  <a:pt x="0" y="874548"/>
                </a:lnTo>
                <a:close/>
              </a:path>
            </a:pathLst>
          </a:custGeom>
          <a:blipFill rotWithShape="1">
            <a:blip r:embed="rId5">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4"/>
          <p:cNvSpPr txBox="1"/>
          <p:nvPr/>
        </p:nvSpPr>
        <p:spPr>
          <a:xfrm>
            <a:off x="10346035" y="4030266"/>
            <a:ext cx="7356529" cy="4112105"/>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330">
                <a:solidFill>
                  <a:srgbClr val="FFFFFF"/>
                </a:solidFill>
                <a:latin typeface="Nunito Sans SemiBold"/>
                <a:ea typeface="Nunito Sans SemiBold"/>
                <a:cs typeface="Nunito Sans SemiBold"/>
                <a:sym typeface="Nunito Sans SemiBold"/>
              </a:rPr>
              <a:t>Objectives</a:t>
            </a:r>
            <a:endParaRPr/>
          </a:p>
          <a:p>
            <a:pPr indent="0" lvl="0" marL="0" marR="0" rtl="0" algn="just">
              <a:lnSpc>
                <a:spcPct val="100000"/>
              </a:lnSpc>
              <a:spcBef>
                <a:spcPts val="0"/>
              </a:spcBef>
              <a:spcAft>
                <a:spcPts val="0"/>
              </a:spcAft>
              <a:buNone/>
            </a:pPr>
            <a:r>
              <a:rPr b="1" lang="en-US" sz="2330">
                <a:solidFill>
                  <a:srgbClr val="FFFFFF"/>
                </a:solidFill>
                <a:latin typeface="Nunito Sans SemiBold"/>
                <a:ea typeface="Nunito Sans SemiBold"/>
                <a:cs typeface="Nunito Sans SemiBold"/>
                <a:sym typeface="Nunito Sans SemiBold"/>
              </a:rPr>
              <a:t>Measures that will be introduced under the new action plan aim to</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make sustainable products the norm in the EU</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empower consumers and public buyers</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focus on the sectors that use most resources and where the potential for circularity is high such as: electronics and ICT, batteries and vehicles, packaging, plastics, </a:t>
            </a:r>
            <a:r>
              <a:rPr b="1" i="0" lang="en-US" sz="2330" u="sng" cap="none" strike="noStrike">
                <a:solidFill>
                  <a:srgbClr val="FFFFFF"/>
                </a:solidFill>
                <a:latin typeface="Nunito Sans SemiBold"/>
                <a:ea typeface="Nunito Sans SemiBold"/>
                <a:cs typeface="Nunito Sans SemiBold"/>
                <a:sym typeface="Nunito Sans SemiBold"/>
                <a:hlinkClick r:id="rId6">
                  <a:extLst>
                    <a:ext uri="{A12FA001-AC4F-418D-AE19-62706E023703}">
                      <ahyp:hlinkClr val="tx"/>
                    </a:ext>
                  </a:extLst>
                </a:hlinkClick>
              </a:rPr>
              <a:t>textiles</a:t>
            </a:r>
            <a:r>
              <a:rPr b="1" i="0" lang="en-US" sz="2330" u="none" cap="none" strike="noStrike">
                <a:solidFill>
                  <a:srgbClr val="FFFFFF"/>
                </a:solidFill>
                <a:latin typeface="Nunito Sans SemiBold"/>
                <a:ea typeface="Nunito Sans SemiBold"/>
                <a:cs typeface="Nunito Sans SemiBold"/>
                <a:sym typeface="Nunito Sans SemiBold"/>
              </a:rPr>
              <a:t>, construction and buildings, food, water and nutrients</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ensure less waste</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make circularity work for people, regions and cities</a:t>
            </a:r>
            <a:endParaRPr/>
          </a:p>
          <a:p>
            <a:pPr indent="-251532" lvl="1" marL="503063" marR="0" rtl="0" algn="just">
              <a:lnSpc>
                <a:spcPct val="100000"/>
              </a:lnSpc>
              <a:spcBef>
                <a:spcPts val="0"/>
              </a:spcBef>
              <a:spcAft>
                <a:spcPts val="0"/>
              </a:spcAft>
              <a:buClr>
                <a:srgbClr val="FFFFFF"/>
              </a:buClr>
              <a:buSzPts val="2330"/>
              <a:buFont typeface="Arial"/>
              <a:buChar char="•"/>
            </a:pPr>
            <a:r>
              <a:rPr b="1" i="0" lang="en-US" sz="2330" u="none" cap="none" strike="noStrike">
                <a:solidFill>
                  <a:srgbClr val="FFFFFF"/>
                </a:solidFill>
                <a:latin typeface="Nunito Sans SemiBold"/>
                <a:ea typeface="Nunito Sans SemiBold"/>
                <a:cs typeface="Nunito Sans SemiBold"/>
                <a:sym typeface="Nunito Sans SemiBold"/>
              </a:rPr>
              <a:t>lead global efforts on circular economy</a:t>
            </a:r>
            <a:endParaRPr/>
          </a:p>
          <a:p>
            <a:pPr indent="0" lvl="0" marL="0" marR="0" rtl="0" algn="just">
              <a:lnSpc>
                <a:spcPct val="100000"/>
              </a:lnSpc>
              <a:spcBef>
                <a:spcPts val="0"/>
              </a:spcBef>
              <a:spcAft>
                <a:spcPts val="0"/>
              </a:spcAft>
              <a:buNone/>
            </a:pPr>
            <a:r>
              <a:t/>
            </a:r>
            <a:endParaRPr b="1" sz="2330">
              <a:solidFill>
                <a:srgbClr val="FFFFFF"/>
              </a:solidFill>
              <a:latin typeface="Nunito Sans SemiBold"/>
              <a:ea typeface="Nunito Sans SemiBold"/>
              <a:cs typeface="Nunito Sans SemiBold"/>
              <a:sym typeface="Nunito Sans SemiBold"/>
            </a:endParaRPr>
          </a:p>
        </p:txBody>
      </p:sp>
      <p:sp>
        <p:nvSpPr>
          <p:cNvPr id="361" name="Google Shape;361;p14"/>
          <p:cNvSpPr txBox="1"/>
          <p:nvPr/>
        </p:nvSpPr>
        <p:spPr>
          <a:xfrm>
            <a:off x="11931364" y="1833533"/>
            <a:ext cx="2736056"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9200">
                <a:solidFill>
                  <a:srgbClr val="FFFFFF"/>
                </a:solidFill>
                <a:latin typeface="Noto Sans"/>
                <a:ea typeface="Noto Sans"/>
                <a:cs typeface="Noto Sans"/>
                <a:sym typeface="Noto Sans"/>
              </a:rPr>
              <a:t>cea</a:t>
            </a:r>
            <a:endParaRPr b="1" sz="9200">
              <a:solidFill>
                <a:srgbClr val="FFFFFF"/>
              </a:solidFill>
              <a:latin typeface="Noto Sans"/>
              <a:ea typeface="Noto Sans"/>
              <a:cs typeface="Noto Sans"/>
              <a:sym typeface="No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365" name="Shape 365"/>
        <p:cNvGrpSpPr/>
        <p:nvPr/>
      </p:nvGrpSpPr>
      <p:grpSpPr>
        <a:xfrm>
          <a:off x="0" y="0"/>
          <a:ext cx="0" cy="0"/>
          <a:chOff x="0" y="0"/>
          <a:chExt cx="0" cy="0"/>
        </a:xfrm>
      </p:grpSpPr>
      <p:sp>
        <p:nvSpPr>
          <p:cNvPr id="366" name="Google Shape;366;p15"/>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3">
              <a:alphaModFix/>
            </a:blip>
            <a:stretch>
              <a:fillRect b="0" l="-29335" r="-2933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15"/>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15"/>
          <p:cNvSpPr txBox="1"/>
          <p:nvPr/>
        </p:nvSpPr>
        <p:spPr>
          <a:xfrm>
            <a:off x="1784166" y="6298016"/>
            <a:ext cx="15466616" cy="29602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22110">
                <a:solidFill>
                  <a:srgbClr val="FFFFFF"/>
                </a:solidFill>
                <a:latin typeface="Arial"/>
                <a:ea typeface="Arial"/>
                <a:cs typeface="Arial"/>
                <a:sym typeface="Arial"/>
              </a:rPr>
              <a:t>Thank You</a:t>
            </a:r>
            <a:endParaRPr/>
          </a:p>
        </p:txBody>
      </p:sp>
      <p:grpSp>
        <p:nvGrpSpPr>
          <p:cNvPr id="369" name="Google Shape;369;p15"/>
          <p:cNvGrpSpPr/>
          <p:nvPr/>
        </p:nvGrpSpPr>
        <p:grpSpPr>
          <a:xfrm>
            <a:off x="2508000" y="8244863"/>
            <a:ext cx="13612659" cy="347738"/>
            <a:chOff x="0" y="-38100"/>
            <a:chExt cx="1967297" cy="50254"/>
          </a:xfrm>
        </p:grpSpPr>
        <p:sp>
          <p:nvSpPr>
            <p:cNvPr id="370" name="Google Shape;370;p15"/>
            <p:cNvSpPr/>
            <p:nvPr/>
          </p:nvSpPr>
          <p:spPr>
            <a:xfrm>
              <a:off x="0" y="0"/>
              <a:ext cx="1967297" cy="12154"/>
            </a:xfrm>
            <a:custGeom>
              <a:rect b="b" l="l" r="r" t="t"/>
              <a:pathLst>
                <a:path extrusionOk="0" h="12154" w="1967297">
                  <a:moveTo>
                    <a:pt x="0" y="0"/>
                  </a:moveTo>
                  <a:lnTo>
                    <a:pt x="1967297" y="0"/>
                  </a:lnTo>
                  <a:lnTo>
                    <a:pt x="1967297" y="12154"/>
                  </a:lnTo>
                  <a:lnTo>
                    <a:pt x="0" y="1215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5"/>
            <p:cNvSpPr txBox="1"/>
            <p:nvPr/>
          </p:nvSpPr>
          <p:spPr>
            <a:xfrm>
              <a:off x="0" y="-38100"/>
              <a:ext cx="1967297" cy="502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72" name="Google Shape;372;p15"/>
          <p:cNvGrpSpPr/>
          <p:nvPr/>
        </p:nvGrpSpPr>
        <p:grpSpPr>
          <a:xfrm>
            <a:off x="-4567908" y="8485973"/>
            <a:ext cx="13939256" cy="3968218"/>
            <a:chOff x="0" y="0"/>
            <a:chExt cx="3548175" cy="1010092"/>
          </a:xfrm>
        </p:grpSpPr>
        <p:sp>
          <p:nvSpPr>
            <p:cNvPr id="373" name="Google Shape;373;p15"/>
            <p:cNvSpPr/>
            <p:nvPr/>
          </p:nvSpPr>
          <p:spPr>
            <a:xfrm>
              <a:off x="0" y="0"/>
              <a:ext cx="3548175" cy="1010092"/>
            </a:xfrm>
            <a:custGeom>
              <a:rect b="b" l="l" r="r" t="t"/>
              <a:pathLst>
                <a:path extrusionOk="0" h="1010092" w="3548175">
                  <a:moveTo>
                    <a:pt x="1774087" y="0"/>
                  </a:moveTo>
                  <a:cubicBezTo>
                    <a:pt x="794286" y="0"/>
                    <a:pt x="0" y="226117"/>
                    <a:pt x="0" y="505046"/>
                  </a:cubicBezTo>
                  <a:cubicBezTo>
                    <a:pt x="0" y="783975"/>
                    <a:pt x="794286" y="1010092"/>
                    <a:pt x="1774087" y="1010092"/>
                  </a:cubicBezTo>
                  <a:cubicBezTo>
                    <a:pt x="2753888" y="1010092"/>
                    <a:pt x="3548175" y="783975"/>
                    <a:pt x="3548175" y="505046"/>
                  </a:cubicBezTo>
                  <a:cubicBezTo>
                    <a:pt x="3548175" y="226117"/>
                    <a:pt x="2753888" y="0"/>
                    <a:pt x="1774087" y="0"/>
                  </a:cubicBezTo>
                  <a:close/>
                </a:path>
              </a:pathLst>
            </a:custGeom>
            <a:solidFill>
              <a:srgbClr val="B9C6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4" name="Google Shape;374;p15"/>
            <p:cNvSpPr txBox="1"/>
            <p:nvPr/>
          </p:nvSpPr>
          <p:spPr>
            <a:xfrm>
              <a:off x="332641" y="56596"/>
              <a:ext cx="2882892" cy="858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75" name="Google Shape;375;p15"/>
          <p:cNvSpPr/>
          <p:nvPr/>
        </p:nvSpPr>
        <p:spPr>
          <a:xfrm>
            <a:off x="1732080" y="5951345"/>
            <a:ext cx="775920" cy="775920"/>
          </a:xfrm>
          <a:custGeom>
            <a:rect b="b" l="l" r="r" t="t"/>
            <a:pathLst>
              <a:path extrusionOk="0" h="775920" w="775920">
                <a:moveTo>
                  <a:pt x="0" y="0"/>
                </a:moveTo>
                <a:lnTo>
                  <a:pt x="775920" y="0"/>
                </a:lnTo>
                <a:lnTo>
                  <a:pt x="775920" y="775920"/>
                </a:lnTo>
                <a:lnTo>
                  <a:pt x="0" y="77592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15"/>
          <p:cNvSpPr/>
          <p:nvPr/>
        </p:nvSpPr>
        <p:spPr>
          <a:xfrm>
            <a:off x="15780000" y="5951345"/>
            <a:ext cx="775920" cy="775920"/>
          </a:xfrm>
          <a:custGeom>
            <a:rect b="b" l="l" r="r" t="t"/>
            <a:pathLst>
              <a:path extrusionOk="0" h="775920" w="775920">
                <a:moveTo>
                  <a:pt x="0" y="0"/>
                </a:moveTo>
                <a:lnTo>
                  <a:pt x="775920" y="0"/>
                </a:lnTo>
                <a:lnTo>
                  <a:pt x="775920" y="775920"/>
                </a:lnTo>
                <a:lnTo>
                  <a:pt x="0" y="77592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77" name="Google Shape;377;p15"/>
          <p:cNvGrpSpPr/>
          <p:nvPr/>
        </p:nvGrpSpPr>
        <p:grpSpPr>
          <a:xfrm>
            <a:off x="10938550" y="-1987731"/>
            <a:ext cx="9062080" cy="4050884"/>
            <a:chOff x="0" y="0"/>
            <a:chExt cx="2306712" cy="1031134"/>
          </a:xfrm>
        </p:grpSpPr>
        <p:sp>
          <p:nvSpPr>
            <p:cNvPr id="378" name="Google Shape;378;p15"/>
            <p:cNvSpPr/>
            <p:nvPr/>
          </p:nvSpPr>
          <p:spPr>
            <a:xfrm>
              <a:off x="0" y="0"/>
              <a:ext cx="2306712" cy="1031134"/>
            </a:xfrm>
            <a:custGeom>
              <a:rect b="b" l="l" r="r" t="t"/>
              <a:pathLst>
                <a:path extrusionOk="0" h="1031134" w="2306712">
                  <a:moveTo>
                    <a:pt x="1153356" y="0"/>
                  </a:moveTo>
                  <a:cubicBezTo>
                    <a:pt x="516375" y="0"/>
                    <a:pt x="0" y="230827"/>
                    <a:pt x="0" y="515567"/>
                  </a:cubicBezTo>
                  <a:cubicBezTo>
                    <a:pt x="0" y="800307"/>
                    <a:pt x="516375" y="1031134"/>
                    <a:pt x="1153356" y="1031134"/>
                  </a:cubicBezTo>
                  <a:cubicBezTo>
                    <a:pt x="1790337" y="1031134"/>
                    <a:pt x="2306712" y="800307"/>
                    <a:pt x="2306712" y="515567"/>
                  </a:cubicBezTo>
                  <a:cubicBezTo>
                    <a:pt x="2306712" y="230827"/>
                    <a:pt x="1790337" y="0"/>
                    <a:pt x="1153356" y="0"/>
                  </a:cubicBezTo>
                  <a:close/>
                </a:path>
              </a:pathLst>
            </a:custGeom>
            <a:solidFill>
              <a:srgbClr val="B9C6D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15"/>
            <p:cNvSpPr txBox="1"/>
            <p:nvPr/>
          </p:nvSpPr>
          <p:spPr>
            <a:xfrm>
              <a:off x="216254" y="58569"/>
              <a:ext cx="1874204" cy="87589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80" name="Google Shape;380;p15"/>
          <p:cNvSpPr/>
          <p:nvPr/>
        </p:nvSpPr>
        <p:spPr>
          <a:xfrm>
            <a:off x="475498" y="4157753"/>
            <a:ext cx="1308669" cy="1308669"/>
          </a:xfrm>
          <a:custGeom>
            <a:rect b="b" l="l" r="r" t="t"/>
            <a:pathLst>
              <a:path extrusionOk="0" h="1308669" w="1308669">
                <a:moveTo>
                  <a:pt x="0" y="0"/>
                </a:moveTo>
                <a:lnTo>
                  <a:pt x="1308668" y="0"/>
                </a:lnTo>
                <a:lnTo>
                  <a:pt x="1308668" y="1308668"/>
                </a:lnTo>
                <a:lnTo>
                  <a:pt x="0" y="1308668"/>
                </a:lnTo>
                <a:lnTo>
                  <a:pt x="0" y="0"/>
                </a:lnTo>
                <a:close/>
              </a:path>
            </a:pathLst>
          </a:custGeom>
          <a:blipFill rotWithShape="1">
            <a:blip r:embed="rId4">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5"/>
          <p:cNvSpPr/>
          <p:nvPr/>
        </p:nvSpPr>
        <p:spPr>
          <a:xfrm>
            <a:off x="16503834" y="4157753"/>
            <a:ext cx="1308669" cy="1308669"/>
          </a:xfrm>
          <a:custGeom>
            <a:rect b="b" l="l" r="r" t="t"/>
            <a:pathLst>
              <a:path extrusionOk="0" h="1308669" w="1308669">
                <a:moveTo>
                  <a:pt x="0" y="0"/>
                </a:moveTo>
                <a:lnTo>
                  <a:pt x="1308668" y="0"/>
                </a:lnTo>
                <a:lnTo>
                  <a:pt x="1308668" y="1308668"/>
                </a:lnTo>
                <a:lnTo>
                  <a:pt x="0" y="1308668"/>
                </a:lnTo>
                <a:lnTo>
                  <a:pt x="0" y="0"/>
                </a:lnTo>
                <a:close/>
              </a:path>
            </a:pathLst>
          </a:custGeom>
          <a:blipFill rotWithShape="1">
            <a:blip r:embed="rId4">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5"/>
          <p:cNvSpPr/>
          <p:nvPr/>
        </p:nvSpPr>
        <p:spPr>
          <a:xfrm>
            <a:off x="811446" y="9258300"/>
            <a:ext cx="3180545" cy="715757"/>
          </a:xfrm>
          <a:custGeom>
            <a:rect b="b" l="l" r="r" t="t"/>
            <a:pathLst>
              <a:path extrusionOk="0" h="715757" w="3180545">
                <a:moveTo>
                  <a:pt x="0" y="0"/>
                </a:moveTo>
                <a:lnTo>
                  <a:pt x="3180545" y="0"/>
                </a:lnTo>
                <a:lnTo>
                  <a:pt x="3180545" y="715757"/>
                </a:lnTo>
                <a:lnTo>
                  <a:pt x="0" y="71575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5"/>
          <p:cNvSpPr txBox="1"/>
          <p:nvPr/>
        </p:nvSpPr>
        <p:spPr>
          <a:xfrm>
            <a:off x="4314605" y="8995354"/>
            <a:ext cx="9543478" cy="62082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4636">
                <a:solidFill>
                  <a:srgbClr val="FFFFFF"/>
                </a:solidFill>
                <a:latin typeface="Nunito Sans"/>
                <a:ea typeface="Nunito Sans"/>
                <a:cs typeface="Nunito Sans"/>
                <a:sym typeface="Nunito Sans"/>
              </a:rPr>
              <a:t>To everyone who is present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19" name="Shape 119"/>
        <p:cNvGrpSpPr/>
        <p:nvPr/>
      </p:nvGrpSpPr>
      <p:grpSpPr>
        <a:xfrm>
          <a:off x="0" y="0"/>
          <a:ext cx="0" cy="0"/>
          <a:chOff x="0" y="0"/>
          <a:chExt cx="0" cy="0"/>
        </a:xfrm>
      </p:grpSpPr>
      <p:sp>
        <p:nvSpPr>
          <p:cNvPr id="120" name="Google Shape;120;p2"/>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2"/>
          <p:cNvSpPr txBox="1"/>
          <p:nvPr/>
        </p:nvSpPr>
        <p:spPr>
          <a:xfrm>
            <a:off x="6907267" y="1368229"/>
            <a:ext cx="9703225" cy="185420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lang="en-US" sz="7000">
                <a:solidFill>
                  <a:srgbClr val="FFFFFF"/>
                </a:solidFill>
                <a:latin typeface="Arial"/>
                <a:ea typeface="Arial"/>
                <a:cs typeface="Arial"/>
                <a:sym typeface="Arial"/>
              </a:rPr>
              <a:t>Why is the Circular Economy Important?</a:t>
            </a:r>
            <a:endParaRPr/>
          </a:p>
        </p:txBody>
      </p:sp>
      <p:sp>
        <p:nvSpPr>
          <p:cNvPr id="122" name="Google Shape;122;p2"/>
          <p:cNvSpPr/>
          <p:nvPr/>
        </p:nvSpPr>
        <p:spPr>
          <a:xfrm rot="69489">
            <a:off x="3135504" y="2098281"/>
            <a:ext cx="1321820" cy="1050972"/>
          </a:xfrm>
          <a:custGeom>
            <a:rect b="b" l="l" r="r" t="t"/>
            <a:pathLst>
              <a:path extrusionOk="0" h="1050972" w="1321820">
                <a:moveTo>
                  <a:pt x="0" y="0"/>
                </a:moveTo>
                <a:lnTo>
                  <a:pt x="1321820" y="0"/>
                </a:lnTo>
                <a:lnTo>
                  <a:pt x="1321820" y="1050972"/>
                </a:lnTo>
                <a:lnTo>
                  <a:pt x="0" y="1050972"/>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2"/>
          <p:cNvSpPr/>
          <p:nvPr/>
        </p:nvSpPr>
        <p:spPr>
          <a:xfrm>
            <a:off x="685561" y="3203383"/>
            <a:ext cx="6221706" cy="622170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2"/>
          <p:cNvSpPr/>
          <p:nvPr/>
        </p:nvSpPr>
        <p:spPr>
          <a:xfrm>
            <a:off x="685561" y="3046119"/>
            <a:ext cx="6221706" cy="622170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b="0" l="-32301" r="-32301" t="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2"/>
          <p:cNvSpPr txBox="1"/>
          <p:nvPr/>
        </p:nvSpPr>
        <p:spPr>
          <a:xfrm>
            <a:off x="9734002" y="3375578"/>
            <a:ext cx="8123103" cy="6125908"/>
          </a:xfrm>
          <a:prstGeom prst="rect">
            <a:avLst/>
          </a:prstGeom>
          <a:noFill/>
          <a:ln>
            <a:noFill/>
          </a:ln>
        </p:spPr>
        <p:txBody>
          <a:bodyPr anchorCtr="0" anchor="t" bIns="0" lIns="0" spcFirstLastPara="1" rIns="0" wrap="square" tIns="0">
            <a:spAutoFit/>
          </a:bodyPr>
          <a:lstStyle/>
          <a:p>
            <a:pPr indent="-457200" lvl="0" marL="457200" marR="0" rtl="0" algn="just">
              <a:lnSpc>
                <a:spcPct val="100000"/>
              </a:lnSpc>
              <a:spcBef>
                <a:spcPts val="0"/>
              </a:spcBef>
              <a:spcAft>
                <a:spcPts val="0"/>
              </a:spcAft>
              <a:buClr>
                <a:srgbClr val="FFFFFF"/>
              </a:buClr>
              <a:buSzPts val="3397"/>
              <a:buFont typeface="Arial"/>
              <a:buChar char="•"/>
            </a:pPr>
            <a:r>
              <a:rPr b="1" lang="en-US" sz="3397">
                <a:solidFill>
                  <a:srgbClr val="FFFFFF"/>
                </a:solidFill>
                <a:latin typeface="Nunito Sans SemiBold"/>
                <a:ea typeface="Nunito Sans SemiBold"/>
                <a:cs typeface="Nunito Sans SemiBold"/>
                <a:sym typeface="Nunito Sans SemiBold"/>
              </a:rPr>
              <a:t>provides solutions to increasingly pressing environmental challenges, including the depletion of natural resources and the growth of waste that damages ecosystems.</a:t>
            </a:r>
            <a:endParaRPr/>
          </a:p>
          <a:p>
            <a:pPr indent="0" lvl="0" marL="0" marR="0" rtl="0" algn="just">
              <a:lnSpc>
                <a:spcPct val="100000"/>
              </a:lnSpc>
              <a:spcBef>
                <a:spcPts val="0"/>
              </a:spcBef>
              <a:spcAft>
                <a:spcPts val="0"/>
              </a:spcAft>
              <a:buNone/>
            </a:pPr>
            <a:r>
              <a:rPr b="1" lang="en-US" sz="3397">
                <a:solidFill>
                  <a:srgbClr val="FFFFFF"/>
                </a:solidFill>
                <a:latin typeface="Nunito Sans SemiBold"/>
                <a:ea typeface="Nunito Sans SemiBold"/>
                <a:cs typeface="Nunito Sans SemiBold"/>
                <a:sym typeface="Nunito Sans SemiBold"/>
              </a:rPr>
              <a:t> </a:t>
            </a:r>
            <a:endParaRPr/>
          </a:p>
          <a:p>
            <a:pPr indent="-457200" lvl="0" marL="457200" marR="0" rtl="0" algn="just">
              <a:lnSpc>
                <a:spcPct val="100000"/>
              </a:lnSpc>
              <a:spcBef>
                <a:spcPts val="0"/>
              </a:spcBef>
              <a:spcAft>
                <a:spcPts val="0"/>
              </a:spcAft>
              <a:buClr>
                <a:srgbClr val="FFFFFF"/>
              </a:buClr>
              <a:buSzPts val="3397"/>
              <a:buFont typeface="Arial"/>
              <a:buChar char="•"/>
            </a:pPr>
            <a:r>
              <a:rPr b="1" lang="en-US" sz="3397">
                <a:solidFill>
                  <a:srgbClr val="FFFFFF"/>
                </a:solidFill>
                <a:latin typeface="Nunito Sans SemiBold"/>
                <a:ea typeface="Nunito Sans SemiBold"/>
                <a:cs typeface="Nunito Sans SemiBold"/>
                <a:sym typeface="Nunito Sans SemiBold"/>
              </a:rPr>
              <a:t>reduce dependence on new raw materials, minimize waste, and reduce carbon emissions, thereby contributing to long-term desirability. </a:t>
            </a:r>
            <a:endParaRPr/>
          </a:p>
          <a:p>
            <a:pPr indent="0" lvl="0" marL="0" marR="0" rtl="0" algn="just">
              <a:lnSpc>
                <a:spcPct val="100000"/>
              </a:lnSpc>
              <a:spcBef>
                <a:spcPts val="0"/>
              </a:spcBef>
              <a:spcAft>
                <a:spcPts val="0"/>
              </a:spcAft>
              <a:buNone/>
            </a:pPr>
            <a:r>
              <a:t/>
            </a:r>
            <a:endParaRPr b="1" sz="3397">
              <a:solidFill>
                <a:srgbClr val="FFFFFF"/>
              </a:solidFill>
              <a:latin typeface="Nunito Sans SemiBold"/>
              <a:ea typeface="Nunito Sans SemiBold"/>
              <a:cs typeface="Nunito Sans SemiBold"/>
              <a:sym typeface="Nunito Sans SemiBold"/>
            </a:endParaRPr>
          </a:p>
          <a:p>
            <a:pPr indent="-457200" lvl="0" marL="457200" marR="0" rtl="0" algn="just">
              <a:lnSpc>
                <a:spcPct val="100000"/>
              </a:lnSpc>
              <a:spcBef>
                <a:spcPts val="0"/>
              </a:spcBef>
              <a:spcAft>
                <a:spcPts val="0"/>
              </a:spcAft>
              <a:buClr>
                <a:srgbClr val="FFFFFF"/>
              </a:buClr>
              <a:buSzPts val="3397"/>
              <a:buFont typeface="Arial"/>
              <a:buChar char="•"/>
            </a:pPr>
            <a:r>
              <a:rPr b="1" lang="en-US" sz="3397">
                <a:solidFill>
                  <a:srgbClr val="FFFFFF"/>
                </a:solidFill>
                <a:latin typeface="Nunito Sans SemiBold"/>
                <a:ea typeface="Nunito Sans SemiBold"/>
                <a:cs typeface="Nunito Sans SemiBold"/>
                <a:sym typeface="Nunito Sans SemiBold"/>
              </a:rPr>
              <a:t>drives new economic opportunities by encouraging innovation, efficiency and job creation in industries that prioritize the recycling and reuse of materials</a:t>
            </a:r>
            <a:endParaRPr/>
          </a:p>
        </p:txBody>
      </p:sp>
      <p:sp>
        <p:nvSpPr>
          <p:cNvPr id="126" name="Google Shape;126;p2"/>
          <p:cNvSpPr/>
          <p:nvPr/>
        </p:nvSpPr>
        <p:spPr>
          <a:xfrm>
            <a:off x="7944842" y="1392184"/>
            <a:ext cx="692846" cy="692846"/>
          </a:xfrm>
          <a:custGeom>
            <a:rect b="b" l="l" r="r" t="t"/>
            <a:pathLst>
              <a:path extrusionOk="0" h="692846" w="692846">
                <a:moveTo>
                  <a:pt x="0" y="0"/>
                </a:moveTo>
                <a:lnTo>
                  <a:pt x="692846" y="0"/>
                </a:lnTo>
                <a:lnTo>
                  <a:pt x="692846" y="692846"/>
                </a:lnTo>
                <a:lnTo>
                  <a:pt x="0" y="69284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2"/>
          <p:cNvSpPr/>
          <p:nvPr/>
        </p:nvSpPr>
        <p:spPr>
          <a:xfrm>
            <a:off x="17315342" y="3543716"/>
            <a:ext cx="1799332" cy="1799332"/>
          </a:xfrm>
          <a:custGeom>
            <a:rect b="b" l="l" r="r" t="t"/>
            <a:pathLst>
              <a:path extrusionOk="0" h="1799332" w="1799332">
                <a:moveTo>
                  <a:pt x="0" y="0"/>
                </a:moveTo>
                <a:lnTo>
                  <a:pt x="1799332" y="0"/>
                </a:lnTo>
                <a:lnTo>
                  <a:pt x="1799332" y="1799332"/>
                </a:lnTo>
                <a:lnTo>
                  <a:pt x="0" y="1799332"/>
                </a:lnTo>
                <a:lnTo>
                  <a:pt x="0" y="0"/>
                </a:lnTo>
                <a:close/>
              </a:path>
            </a:pathLst>
          </a:custGeom>
          <a:blipFill rotWithShape="1">
            <a:blip r:embed="rId5">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2"/>
          <p:cNvSpPr/>
          <p:nvPr/>
        </p:nvSpPr>
        <p:spPr>
          <a:xfrm>
            <a:off x="-609489" y="1392184"/>
            <a:ext cx="9753489" cy="9363350"/>
          </a:xfrm>
          <a:custGeom>
            <a:rect b="b" l="l" r="r" t="t"/>
            <a:pathLst>
              <a:path extrusionOk="0" h="9363350" w="9753489">
                <a:moveTo>
                  <a:pt x="0" y="0"/>
                </a:moveTo>
                <a:lnTo>
                  <a:pt x="9753489" y="0"/>
                </a:lnTo>
                <a:lnTo>
                  <a:pt x="9753489" y="9363350"/>
                </a:lnTo>
                <a:lnTo>
                  <a:pt x="0" y="936335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32" name="Shape 132"/>
        <p:cNvGrpSpPr/>
        <p:nvPr/>
      </p:nvGrpSpPr>
      <p:grpSpPr>
        <a:xfrm>
          <a:off x="0" y="0"/>
          <a:ext cx="0" cy="0"/>
          <a:chOff x="0" y="0"/>
          <a:chExt cx="0" cy="0"/>
        </a:xfrm>
      </p:grpSpPr>
      <p:sp>
        <p:nvSpPr>
          <p:cNvPr id="133" name="Google Shape;133;p3"/>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 name="Google Shape;134;p3"/>
          <p:cNvSpPr/>
          <p:nvPr/>
        </p:nvSpPr>
        <p:spPr>
          <a:xfrm rot="69489">
            <a:off x="13839689" y="1752457"/>
            <a:ext cx="878715" cy="698662"/>
          </a:xfrm>
          <a:custGeom>
            <a:rect b="b" l="l" r="r" t="t"/>
            <a:pathLst>
              <a:path extrusionOk="0" h="698662" w="878715">
                <a:moveTo>
                  <a:pt x="0" y="0"/>
                </a:moveTo>
                <a:lnTo>
                  <a:pt x="878715" y="0"/>
                </a:lnTo>
                <a:lnTo>
                  <a:pt x="878715" y="698662"/>
                </a:lnTo>
                <a:lnTo>
                  <a:pt x="0" y="698662"/>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3"/>
          <p:cNvSpPr/>
          <p:nvPr/>
        </p:nvSpPr>
        <p:spPr>
          <a:xfrm rot="69489">
            <a:off x="3569596" y="1752457"/>
            <a:ext cx="878715" cy="698662"/>
          </a:xfrm>
          <a:custGeom>
            <a:rect b="b" l="l" r="r" t="t"/>
            <a:pathLst>
              <a:path extrusionOk="0" h="698662" w="878715">
                <a:moveTo>
                  <a:pt x="0" y="0"/>
                </a:moveTo>
                <a:lnTo>
                  <a:pt x="878715" y="0"/>
                </a:lnTo>
                <a:lnTo>
                  <a:pt x="878715" y="698662"/>
                </a:lnTo>
                <a:lnTo>
                  <a:pt x="0" y="698662"/>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3"/>
          <p:cNvSpPr/>
          <p:nvPr/>
        </p:nvSpPr>
        <p:spPr>
          <a:xfrm>
            <a:off x="9003486" y="1743648"/>
            <a:ext cx="10128738" cy="8229600"/>
          </a:xfrm>
          <a:custGeom>
            <a:rect b="b" l="l" r="r" t="t"/>
            <a:pathLst>
              <a:path extrusionOk="0" h="8229600" w="10128738">
                <a:moveTo>
                  <a:pt x="0" y="0"/>
                </a:moveTo>
                <a:lnTo>
                  <a:pt x="10128738" y="0"/>
                </a:lnTo>
                <a:lnTo>
                  <a:pt x="10128738" y="8229600"/>
                </a:lnTo>
                <a:lnTo>
                  <a:pt x="0" y="82296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7" name="Google Shape;137;p3"/>
          <p:cNvSpPr txBox="1"/>
          <p:nvPr/>
        </p:nvSpPr>
        <p:spPr>
          <a:xfrm>
            <a:off x="4688132" y="1231836"/>
            <a:ext cx="8911737" cy="185420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000">
                <a:solidFill>
                  <a:srgbClr val="FFFFFF"/>
                </a:solidFill>
                <a:latin typeface="Arial"/>
                <a:ea typeface="Arial"/>
                <a:cs typeface="Arial"/>
                <a:sym typeface="Arial"/>
              </a:rPr>
              <a:t>Impact of Waste on the Environment</a:t>
            </a:r>
            <a:endParaRPr/>
          </a:p>
        </p:txBody>
      </p:sp>
      <p:sp>
        <p:nvSpPr>
          <p:cNvPr id="138" name="Google Shape;138;p3"/>
          <p:cNvSpPr txBox="1"/>
          <p:nvPr/>
        </p:nvSpPr>
        <p:spPr>
          <a:xfrm>
            <a:off x="1028700" y="3356320"/>
            <a:ext cx="8115300" cy="5651547"/>
          </a:xfrm>
          <a:prstGeom prst="rect">
            <a:avLst/>
          </a:prstGeom>
          <a:noFill/>
          <a:ln>
            <a:noFill/>
          </a:ln>
        </p:spPr>
        <p:txBody>
          <a:bodyPr anchorCtr="0" anchor="t" bIns="0" lIns="0" spcFirstLastPara="1" rIns="0" wrap="square" tIns="0">
            <a:spAutoFit/>
          </a:bodyPr>
          <a:lstStyle/>
          <a:p>
            <a:pPr indent="-457200" lvl="0" marL="457200" marR="0" rtl="0" algn="just">
              <a:lnSpc>
                <a:spcPct val="141541"/>
              </a:lnSpc>
              <a:spcBef>
                <a:spcPts val="0"/>
              </a:spcBef>
              <a:spcAft>
                <a:spcPts val="0"/>
              </a:spcAft>
              <a:buClr>
                <a:srgbClr val="FFFFFF"/>
              </a:buClr>
              <a:buSzPts val="2400"/>
              <a:buFont typeface="Arial"/>
              <a:buChar char="•"/>
            </a:pPr>
            <a:r>
              <a:rPr b="1" lang="en-US" sz="2400">
                <a:solidFill>
                  <a:srgbClr val="FFFFFF"/>
                </a:solidFill>
                <a:latin typeface="Nunito Sans SemiBold"/>
                <a:ea typeface="Nunito Sans SemiBold"/>
                <a:cs typeface="Nunito Sans SemiBold"/>
                <a:sym typeface="Nunito Sans SemiBold"/>
              </a:rPr>
              <a:t>The fact that plastic waste does not easily decompose naturally makes it a significant contributor to environmental damage and can persist in nature for hundreds of years.</a:t>
            </a:r>
            <a:endParaRPr/>
          </a:p>
          <a:p>
            <a:pPr indent="-304800" lvl="0" marL="457200" marR="0" rtl="0" algn="just">
              <a:lnSpc>
                <a:spcPct val="141541"/>
              </a:lnSpc>
              <a:spcBef>
                <a:spcPts val="0"/>
              </a:spcBef>
              <a:spcAft>
                <a:spcPts val="0"/>
              </a:spcAft>
              <a:buClr>
                <a:schemeClr val="dk1"/>
              </a:buClr>
              <a:buSzPts val="2400"/>
              <a:buFont typeface="Arial"/>
              <a:buNone/>
            </a:pPr>
            <a:r>
              <a:t/>
            </a:r>
            <a:endParaRPr b="1" sz="2400">
              <a:solidFill>
                <a:srgbClr val="FFFFFF"/>
              </a:solidFill>
              <a:latin typeface="Nunito Sans SemiBold"/>
              <a:ea typeface="Nunito Sans SemiBold"/>
              <a:cs typeface="Nunito Sans SemiBold"/>
              <a:sym typeface="Nunito Sans SemiBold"/>
            </a:endParaRPr>
          </a:p>
          <a:p>
            <a:pPr indent="-457200" lvl="0" marL="457200" marR="0" rtl="0" algn="just">
              <a:lnSpc>
                <a:spcPct val="141541"/>
              </a:lnSpc>
              <a:spcBef>
                <a:spcPts val="0"/>
              </a:spcBef>
              <a:spcAft>
                <a:spcPts val="0"/>
              </a:spcAft>
              <a:buClr>
                <a:srgbClr val="FFFFFF"/>
              </a:buClr>
              <a:buSzPts val="2400"/>
              <a:buFont typeface="Arial"/>
              <a:buChar char="•"/>
            </a:pPr>
            <a:r>
              <a:rPr b="1" lang="en-US" sz="2400">
                <a:solidFill>
                  <a:srgbClr val="FFFFFF"/>
                </a:solidFill>
                <a:latin typeface="Nunito Sans SemiBold"/>
                <a:ea typeface="Nunito Sans SemiBold"/>
                <a:cs typeface="Nunito Sans SemiBold"/>
                <a:sym typeface="Nunito Sans SemiBold"/>
              </a:rPr>
              <a:t>Throwing plastic carelessly, especially in the sea, can result in pollution that is detrimental to marine ecosystems and threatens marine life. Plastic can be mistaken for food by marine animals, causing death by causing a blockage in the digestive tract. </a:t>
            </a:r>
            <a:endParaRPr/>
          </a:p>
          <a:p>
            <a:pPr indent="-304800" lvl="0" marL="457200" marR="0" rtl="0" algn="just">
              <a:lnSpc>
                <a:spcPct val="141541"/>
              </a:lnSpc>
              <a:spcBef>
                <a:spcPts val="0"/>
              </a:spcBef>
              <a:spcAft>
                <a:spcPts val="0"/>
              </a:spcAft>
              <a:buClr>
                <a:schemeClr val="dk1"/>
              </a:buClr>
              <a:buSzPts val="2400"/>
              <a:buFont typeface="Arial"/>
              <a:buNone/>
            </a:pPr>
            <a:r>
              <a:t/>
            </a:r>
            <a:endParaRPr b="1" sz="2400">
              <a:solidFill>
                <a:srgbClr val="FFFFFF"/>
              </a:solidFill>
              <a:latin typeface="Nunito Sans SemiBold"/>
              <a:ea typeface="Nunito Sans SemiBold"/>
              <a:cs typeface="Nunito Sans SemiBold"/>
              <a:sym typeface="Nunito Sans SemiBold"/>
            </a:endParaRPr>
          </a:p>
          <a:p>
            <a:pPr indent="-457200" lvl="0" marL="457200" marR="0" rtl="0" algn="just">
              <a:lnSpc>
                <a:spcPct val="141541"/>
              </a:lnSpc>
              <a:spcBef>
                <a:spcPts val="0"/>
              </a:spcBef>
              <a:spcAft>
                <a:spcPts val="0"/>
              </a:spcAft>
              <a:buClr>
                <a:srgbClr val="FFFFFF"/>
              </a:buClr>
              <a:buSzPts val="2400"/>
              <a:buFont typeface="Arial"/>
              <a:buChar char="•"/>
            </a:pPr>
            <a:r>
              <a:rPr b="1" lang="en-US" sz="2400">
                <a:solidFill>
                  <a:srgbClr val="FFFFFF"/>
                </a:solidFill>
                <a:latin typeface="Nunito Sans SemiBold"/>
                <a:ea typeface="Nunito Sans SemiBold"/>
                <a:cs typeface="Nunito Sans SemiBold"/>
                <a:sym typeface="Nunito Sans SemiBold"/>
              </a:rPr>
              <a:t>In addition, microplastics formed from plastic degradation can enter the food chain, which can pose a health risk to humans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42" name="Shape 142"/>
        <p:cNvGrpSpPr/>
        <p:nvPr/>
      </p:nvGrpSpPr>
      <p:grpSpPr>
        <a:xfrm>
          <a:off x="0" y="0"/>
          <a:ext cx="0" cy="0"/>
          <a:chOff x="0" y="0"/>
          <a:chExt cx="0" cy="0"/>
        </a:xfrm>
      </p:grpSpPr>
      <p:sp>
        <p:nvSpPr>
          <p:cNvPr id="143" name="Google Shape;143;p4"/>
          <p:cNvSpPr/>
          <p:nvPr/>
        </p:nvSpPr>
        <p:spPr>
          <a:xfrm>
            <a:off x="-126617"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4"/>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4"/>
          <p:cNvSpPr/>
          <p:nvPr/>
        </p:nvSpPr>
        <p:spPr>
          <a:xfrm>
            <a:off x="10819023" y="2727503"/>
            <a:ext cx="6519702" cy="651970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4"/>
          <p:cNvSpPr/>
          <p:nvPr/>
        </p:nvSpPr>
        <p:spPr>
          <a:xfrm rot="69489">
            <a:off x="13394362" y="1625275"/>
            <a:ext cx="1369023" cy="1088504"/>
          </a:xfrm>
          <a:custGeom>
            <a:rect b="b" l="l" r="r" t="t"/>
            <a:pathLst>
              <a:path extrusionOk="0" h="1088504" w="1369023">
                <a:moveTo>
                  <a:pt x="0" y="0"/>
                </a:moveTo>
                <a:lnTo>
                  <a:pt x="1369023" y="0"/>
                </a:lnTo>
                <a:lnTo>
                  <a:pt x="1369023" y="1088503"/>
                </a:lnTo>
                <a:lnTo>
                  <a:pt x="0" y="1088503"/>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4"/>
          <p:cNvSpPr txBox="1"/>
          <p:nvPr/>
        </p:nvSpPr>
        <p:spPr>
          <a:xfrm>
            <a:off x="1750905" y="1930079"/>
            <a:ext cx="8086513" cy="95313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7000">
                <a:solidFill>
                  <a:srgbClr val="FFFFFF"/>
                </a:solidFill>
                <a:latin typeface="Arial"/>
                <a:ea typeface="Arial"/>
                <a:cs typeface="Arial"/>
                <a:sym typeface="Arial"/>
              </a:rPr>
              <a:t>Definition</a:t>
            </a:r>
            <a:endParaRPr/>
          </a:p>
        </p:txBody>
      </p:sp>
      <p:sp>
        <p:nvSpPr>
          <p:cNvPr id="148" name="Google Shape;148;p4"/>
          <p:cNvSpPr/>
          <p:nvPr/>
        </p:nvSpPr>
        <p:spPr>
          <a:xfrm>
            <a:off x="10856928" y="2606961"/>
            <a:ext cx="6443891" cy="644389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b="-12500" l="0" r="0" t="-1250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4"/>
          <p:cNvSpPr/>
          <p:nvPr/>
        </p:nvSpPr>
        <p:spPr>
          <a:xfrm>
            <a:off x="8087717" y="2013368"/>
            <a:ext cx="692846" cy="692846"/>
          </a:xfrm>
          <a:custGeom>
            <a:rect b="b" l="l" r="r" t="t"/>
            <a:pathLst>
              <a:path extrusionOk="0" h="692846" w="692846">
                <a:moveTo>
                  <a:pt x="0" y="0"/>
                </a:moveTo>
                <a:lnTo>
                  <a:pt x="692846" y="0"/>
                </a:lnTo>
                <a:lnTo>
                  <a:pt x="692846" y="692845"/>
                </a:lnTo>
                <a:lnTo>
                  <a:pt x="0" y="69284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4"/>
          <p:cNvSpPr/>
          <p:nvPr/>
        </p:nvSpPr>
        <p:spPr>
          <a:xfrm>
            <a:off x="15808551" y="711884"/>
            <a:ext cx="1799332" cy="1799332"/>
          </a:xfrm>
          <a:custGeom>
            <a:rect b="b" l="l" r="r" t="t"/>
            <a:pathLst>
              <a:path extrusionOk="0" h="1799332" w="1799332">
                <a:moveTo>
                  <a:pt x="0" y="0"/>
                </a:moveTo>
                <a:lnTo>
                  <a:pt x="1799332" y="0"/>
                </a:lnTo>
                <a:lnTo>
                  <a:pt x="1799332" y="1799332"/>
                </a:lnTo>
                <a:lnTo>
                  <a:pt x="0" y="1799332"/>
                </a:lnTo>
                <a:lnTo>
                  <a:pt x="0" y="0"/>
                </a:lnTo>
                <a:close/>
              </a:path>
            </a:pathLst>
          </a:custGeom>
          <a:blipFill rotWithShape="1">
            <a:blip r:embed="rId5">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4"/>
          <p:cNvSpPr/>
          <p:nvPr/>
        </p:nvSpPr>
        <p:spPr>
          <a:xfrm>
            <a:off x="9014636" y="292988"/>
            <a:ext cx="11273549" cy="10822607"/>
          </a:xfrm>
          <a:custGeom>
            <a:rect b="b" l="l" r="r" t="t"/>
            <a:pathLst>
              <a:path extrusionOk="0" h="10822607" w="11273549">
                <a:moveTo>
                  <a:pt x="0" y="0"/>
                </a:moveTo>
                <a:lnTo>
                  <a:pt x="11273548" y="0"/>
                </a:lnTo>
                <a:lnTo>
                  <a:pt x="11273548" y="10822607"/>
                </a:lnTo>
                <a:lnTo>
                  <a:pt x="0" y="10822607"/>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4"/>
          <p:cNvSpPr txBox="1"/>
          <p:nvPr/>
        </p:nvSpPr>
        <p:spPr>
          <a:xfrm>
            <a:off x="537805" y="4335710"/>
            <a:ext cx="7896335" cy="326682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645">
                <a:solidFill>
                  <a:srgbClr val="FFFFFF"/>
                </a:solidFill>
                <a:latin typeface="Nunito Sans SemiBold"/>
                <a:ea typeface="Nunito Sans SemiBold"/>
                <a:cs typeface="Nunito Sans SemiBold"/>
                <a:sym typeface="Nunito Sans SemiBold"/>
              </a:rPr>
              <a:t>The circular economy is a </a:t>
            </a:r>
            <a:r>
              <a:rPr b="1" lang="en-US" sz="3645" u="sng">
                <a:solidFill>
                  <a:srgbClr val="FFFFFF"/>
                </a:solidFill>
                <a:latin typeface="Nunito Sans SemiBold"/>
                <a:ea typeface="Nunito Sans SemiBold"/>
                <a:cs typeface="Nunito Sans SemiBold"/>
                <a:sym typeface="Nunito Sans SemiBold"/>
                <a:hlinkClick r:id="rId7">
                  <a:extLst>
                    <a:ext uri="{A12FA001-AC4F-418D-AE19-62706E023703}">
                      <ahyp:hlinkClr val="tx"/>
                    </a:ext>
                  </a:extLst>
                </a:hlinkClick>
              </a:rPr>
              <a:t>model of production and consumption</a:t>
            </a:r>
            <a:r>
              <a:rPr b="1" lang="en-US" sz="3645">
                <a:solidFill>
                  <a:srgbClr val="FFFFFF"/>
                </a:solidFill>
                <a:latin typeface="Nunito Sans SemiBold"/>
                <a:ea typeface="Nunito Sans SemiBold"/>
                <a:cs typeface="Nunito Sans SemiBold"/>
                <a:sym typeface="Nunito Sans SemiBold"/>
              </a:rPr>
              <a:t>, which involves sharing, leasing, reusing, repairing, refurbishing and recycling of existing materials and products as long as possible. In this way, the life cycle of products is extended.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56" name="Shape 156"/>
        <p:cNvGrpSpPr/>
        <p:nvPr/>
      </p:nvGrpSpPr>
      <p:grpSpPr>
        <a:xfrm>
          <a:off x="0" y="0"/>
          <a:ext cx="0" cy="0"/>
          <a:chOff x="0" y="0"/>
          <a:chExt cx="0" cy="0"/>
        </a:xfrm>
      </p:grpSpPr>
      <p:sp>
        <p:nvSpPr>
          <p:cNvPr id="157" name="Google Shape;157;p5"/>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3">
              <a:alphaModFix/>
            </a:blip>
            <a:stretch>
              <a:fillRect b="0" l="-29189" r="-2918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8" name="Google Shape;158;p5"/>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9" name="Google Shape;159;p5"/>
          <p:cNvSpPr txBox="1"/>
          <p:nvPr/>
        </p:nvSpPr>
        <p:spPr>
          <a:xfrm>
            <a:off x="0" y="158748"/>
            <a:ext cx="8911737" cy="185420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7000">
                <a:solidFill>
                  <a:srgbClr val="FFFFFF"/>
                </a:solidFill>
                <a:latin typeface="Arial"/>
                <a:ea typeface="Arial"/>
                <a:cs typeface="Arial"/>
                <a:sym typeface="Arial"/>
              </a:rPr>
              <a:t>Key Principles of a Circular Economy</a:t>
            </a:r>
            <a:endParaRPr/>
          </a:p>
        </p:txBody>
      </p:sp>
      <p:sp>
        <p:nvSpPr>
          <p:cNvPr id="160" name="Google Shape;160;p5"/>
          <p:cNvSpPr/>
          <p:nvPr/>
        </p:nvSpPr>
        <p:spPr>
          <a:xfrm>
            <a:off x="15488492" y="1146463"/>
            <a:ext cx="692846" cy="692846"/>
          </a:xfrm>
          <a:custGeom>
            <a:rect b="b" l="l" r="r" t="t"/>
            <a:pathLst>
              <a:path extrusionOk="0" h="692846" w="692846">
                <a:moveTo>
                  <a:pt x="0" y="0"/>
                </a:moveTo>
                <a:lnTo>
                  <a:pt x="692846" y="0"/>
                </a:lnTo>
                <a:lnTo>
                  <a:pt x="692846" y="692846"/>
                </a:lnTo>
                <a:lnTo>
                  <a:pt x="0" y="6928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1" name="Google Shape;161;p5"/>
          <p:cNvSpPr/>
          <p:nvPr/>
        </p:nvSpPr>
        <p:spPr>
          <a:xfrm>
            <a:off x="8324123" y="682277"/>
            <a:ext cx="692846" cy="692846"/>
          </a:xfrm>
          <a:custGeom>
            <a:rect b="b" l="l" r="r" t="t"/>
            <a:pathLst>
              <a:path extrusionOk="0" h="692846" w="692846">
                <a:moveTo>
                  <a:pt x="0" y="0"/>
                </a:moveTo>
                <a:lnTo>
                  <a:pt x="692846" y="0"/>
                </a:lnTo>
                <a:lnTo>
                  <a:pt x="692846" y="692846"/>
                </a:lnTo>
                <a:lnTo>
                  <a:pt x="0" y="6928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2" name="Google Shape;162;p5"/>
          <p:cNvSpPr/>
          <p:nvPr/>
        </p:nvSpPr>
        <p:spPr>
          <a:xfrm rot="-5400000">
            <a:off x="17304334" y="5431324"/>
            <a:ext cx="1321820" cy="1050972"/>
          </a:xfrm>
          <a:custGeom>
            <a:rect b="b" l="l" r="r" t="t"/>
            <a:pathLst>
              <a:path extrusionOk="0" h="1050972" w="1321820">
                <a:moveTo>
                  <a:pt x="0" y="0"/>
                </a:moveTo>
                <a:lnTo>
                  <a:pt x="1321819" y="0"/>
                </a:lnTo>
                <a:lnTo>
                  <a:pt x="1321819" y="1050972"/>
                </a:lnTo>
                <a:lnTo>
                  <a:pt x="0" y="1050972"/>
                </a:lnTo>
                <a:lnTo>
                  <a:pt x="0" y="0"/>
                </a:lnTo>
                <a:close/>
              </a:path>
            </a:pathLst>
          </a:custGeom>
          <a:blipFill rotWithShape="1">
            <a:blip r:embed="rId5">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3" name="Google Shape;163;p5"/>
          <p:cNvSpPr/>
          <p:nvPr/>
        </p:nvSpPr>
        <p:spPr>
          <a:xfrm flipH="1" rot="5400000">
            <a:off x="-338153" y="5431324"/>
            <a:ext cx="1321820" cy="1050972"/>
          </a:xfrm>
          <a:custGeom>
            <a:rect b="b" l="l" r="r" t="t"/>
            <a:pathLst>
              <a:path extrusionOk="0" h="1050972" w="1321820">
                <a:moveTo>
                  <a:pt x="0" y="1050972"/>
                </a:moveTo>
                <a:lnTo>
                  <a:pt x="1321819" y="1050972"/>
                </a:lnTo>
                <a:lnTo>
                  <a:pt x="1321819" y="0"/>
                </a:lnTo>
                <a:lnTo>
                  <a:pt x="0" y="0"/>
                </a:lnTo>
                <a:lnTo>
                  <a:pt x="0" y="1050972"/>
                </a:lnTo>
                <a:close/>
              </a:path>
            </a:pathLst>
          </a:custGeom>
          <a:blipFill rotWithShape="1">
            <a:blip r:embed="rId5">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5"/>
          <p:cNvSpPr txBox="1"/>
          <p:nvPr/>
        </p:nvSpPr>
        <p:spPr>
          <a:xfrm>
            <a:off x="9527641" y="2587250"/>
            <a:ext cx="7512616" cy="6024919"/>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855">
                <a:solidFill>
                  <a:srgbClr val="FFFFFF"/>
                </a:solidFill>
                <a:latin typeface="Nunito Sans SemiBold"/>
                <a:ea typeface="Nunito Sans SemiBold"/>
                <a:cs typeface="Nunito Sans SemiBold"/>
                <a:sym typeface="Nunito Sans SemiBold"/>
              </a:rPr>
              <a:t>3 key interrelated principles form the -reducing waste and pollution,</a:t>
            </a:r>
            <a:endParaRPr/>
          </a:p>
          <a:p>
            <a:pPr indent="0" lvl="0" marL="0" marR="0" rtl="0" algn="just">
              <a:lnSpc>
                <a:spcPct val="100000"/>
              </a:lnSpc>
              <a:spcBef>
                <a:spcPts val="0"/>
              </a:spcBef>
              <a:spcAft>
                <a:spcPts val="0"/>
              </a:spcAft>
              <a:buNone/>
            </a:pPr>
            <a:r>
              <a:rPr b="1" lang="en-US" sz="3855">
                <a:solidFill>
                  <a:srgbClr val="FFFFFF"/>
                </a:solidFill>
                <a:latin typeface="Nunito Sans SemiBold"/>
                <a:ea typeface="Nunito Sans SemiBold"/>
                <a:cs typeface="Nunito Sans SemiBold"/>
                <a:sym typeface="Nunito Sans SemiBold"/>
              </a:rPr>
              <a:t>-extending product life cycles, and </a:t>
            </a:r>
            <a:endParaRPr/>
          </a:p>
          <a:p>
            <a:pPr indent="0" lvl="0" marL="0" marR="0" rtl="0" algn="just">
              <a:lnSpc>
                <a:spcPct val="100000"/>
              </a:lnSpc>
              <a:spcBef>
                <a:spcPts val="0"/>
              </a:spcBef>
              <a:spcAft>
                <a:spcPts val="0"/>
              </a:spcAft>
              <a:buNone/>
            </a:pPr>
            <a:r>
              <a:rPr b="1" lang="en-US" sz="3855">
                <a:solidFill>
                  <a:srgbClr val="FFFFFF"/>
                </a:solidFill>
                <a:latin typeface="Nunito Sans SemiBold"/>
                <a:ea typeface="Nunito Sans SemiBold"/>
                <a:cs typeface="Nunito Sans SemiBold"/>
                <a:sym typeface="Nunito Sans SemiBold"/>
              </a:rPr>
              <a:t>- regenerating natural systems. </a:t>
            </a:r>
            <a:endParaRPr/>
          </a:p>
          <a:p>
            <a:pPr indent="0" lvl="0" marL="0" marR="0" rtl="0" algn="just">
              <a:lnSpc>
                <a:spcPct val="100000"/>
              </a:lnSpc>
              <a:spcBef>
                <a:spcPts val="0"/>
              </a:spcBef>
              <a:spcAft>
                <a:spcPts val="0"/>
              </a:spcAft>
              <a:buNone/>
            </a:pPr>
            <a:r>
              <a:t/>
            </a:r>
            <a:endParaRPr b="1" sz="3855">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rPr b="1" lang="en-US" sz="3855">
                <a:solidFill>
                  <a:srgbClr val="FFFFFF"/>
                </a:solidFill>
                <a:latin typeface="Nunito Sans SemiBold"/>
                <a:ea typeface="Nunito Sans SemiBold"/>
                <a:cs typeface="Nunito Sans SemiBold"/>
                <a:sym typeface="Nunito Sans SemiBold"/>
              </a:rPr>
              <a:t>The initial principle is to reduce waste and pollution by preventing environmental pollution from the start of design and production. Products and processes are designed to minimize or eliminate waste by considering environmental impact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69" name="Shape 169"/>
        <p:cNvGrpSpPr/>
        <p:nvPr/>
      </p:nvGrpSpPr>
      <p:grpSpPr>
        <a:xfrm>
          <a:off x="0" y="0"/>
          <a:ext cx="0" cy="0"/>
          <a:chOff x="0" y="0"/>
          <a:chExt cx="0" cy="0"/>
        </a:xfrm>
      </p:grpSpPr>
      <p:sp>
        <p:nvSpPr>
          <p:cNvPr id="170" name="Google Shape;170;p6"/>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1" name="Google Shape;171;p6"/>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2" name="Google Shape;172;p6"/>
          <p:cNvSpPr/>
          <p:nvPr/>
        </p:nvSpPr>
        <p:spPr>
          <a:xfrm>
            <a:off x="10819023" y="2727503"/>
            <a:ext cx="6519702" cy="651970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6"/>
          <p:cNvSpPr/>
          <p:nvPr/>
        </p:nvSpPr>
        <p:spPr>
          <a:xfrm rot="69489">
            <a:off x="13394362" y="1625275"/>
            <a:ext cx="1369023" cy="1088504"/>
          </a:xfrm>
          <a:custGeom>
            <a:rect b="b" l="l" r="r" t="t"/>
            <a:pathLst>
              <a:path extrusionOk="0" h="1088504" w="1369023">
                <a:moveTo>
                  <a:pt x="0" y="0"/>
                </a:moveTo>
                <a:lnTo>
                  <a:pt x="1369023" y="0"/>
                </a:lnTo>
                <a:lnTo>
                  <a:pt x="1369023" y="1088503"/>
                </a:lnTo>
                <a:lnTo>
                  <a:pt x="0" y="1088503"/>
                </a:lnTo>
                <a:lnTo>
                  <a:pt x="0" y="0"/>
                </a:lnTo>
                <a:close/>
              </a:path>
            </a:pathLst>
          </a:custGeom>
          <a:blipFill rotWithShape="1">
            <a:blip r:embed="rId3">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6"/>
          <p:cNvSpPr txBox="1"/>
          <p:nvPr/>
        </p:nvSpPr>
        <p:spPr>
          <a:xfrm>
            <a:off x="1750905" y="1930079"/>
            <a:ext cx="8086513" cy="18542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7000">
                <a:solidFill>
                  <a:srgbClr val="FFFFFF"/>
                </a:solidFill>
                <a:latin typeface="Arial"/>
                <a:ea typeface="Arial"/>
                <a:cs typeface="Arial"/>
                <a:sym typeface="Arial"/>
              </a:rPr>
              <a:t>Understanding Circular Economy</a:t>
            </a:r>
            <a:endParaRPr/>
          </a:p>
        </p:txBody>
      </p:sp>
      <p:sp>
        <p:nvSpPr>
          <p:cNvPr id="175" name="Google Shape;175;p6"/>
          <p:cNvSpPr/>
          <p:nvPr/>
        </p:nvSpPr>
        <p:spPr>
          <a:xfrm>
            <a:off x="10856928" y="2606961"/>
            <a:ext cx="6443891" cy="644389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b="0" l="-25045" r="-25045" t="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6"/>
          <p:cNvSpPr/>
          <p:nvPr/>
        </p:nvSpPr>
        <p:spPr>
          <a:xfrm>
            <a:off x="8087717" y="2013368"/>
            <a:ext cx="692846" cy="692846"/>
          </a:xfrm>
          <a:custGeom>
            <a:rect b="b" l="l" r="r" t="t"/>
            <a:pathLst>
              <a:path extrusionOk="0" h="692846" w="692846">
                <a:moveTo>
                  <a:pt x="0" y="0"/>
                </a:moveTo>
                <a:lnTo>
                  <a:pt x="692846" y="0"/>
                </a:lnTo>
                <a:lnTo>
                  <a:pt x="692846" y="692845"/>
                </a:lnTo>
                <a:lnTo>
                  <a:pt x="0" y="69284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7" name="Google Shape;177;p6"/>
          <p:cNvSpPr/>
          <p:nvPr/>
        </p:nvSpPr>
        <p:spPr>
          <a:xfrm>
            <a:off x="15808551" y="711884"/>
            <a:ext cx="1799332" cy="1799332"/>
          </a:xfrm>
          <a:custGeom>
            <a:rect b="b" l="l" r="r" t="t"/>
            <a:pathLst>
              <a:path extrusionOk="0" h="1799332" w="1799332">
                <a:moveTo>
                  <a:pt x="0" y="0"/>
                </a:moveTo>
                <a:lnTo>
                  <a:pt x="1799332" y="0"/>
                </a:lnTo>
                <a:lnTo>
                  <a:pt x="1799332" y="1799332"/>
                </a:lnTo>
                <a:lnTo>
                  <a:pt x="0" y="1799332"/>
                </a:lnTo>
                <a:lnTo>
                  <a:pt x="0" y="0"/>
                </a:lnTo>
                <a:close/>
              </a:path>
            </a:pathLst>
          </a:custGeom>
          <a:blipFill rotWithShape="1">
            <a:blip r:embed="rId5">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6"/>
          <p:cNvSpPr/>
          <p:nvPr/>
        </p:nvSpPr>
        <p:spPr>
          <a:xfrm>
            <a:off x="9442668" y="456670"/>
            <a:ext cx="10663157" cy="10236631"/>
          </a:xfrm>
          <a:custGeom>
            <a:rect b="b" l="l" r="r" t="t"/>
            <a:pathLst>
              <a:path extrusionOk="0" h="10236631" w="10663157">
                <a:moveTo>
                  <a:pt x="0" y="0"/>
                </a:moveTo>
                <a:lnTo>
                  <a:pt x="10663157" y="0"/>
                </a:lnTo>
                <a:lnTo>
                  <a:pt x="10663157" y="10236631"/>
                </a:lnTo>
                <a:lnTo>
                  <a:pt x="0" y="1023663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6"/>
          <p:cNvSpPr txBox="1"/>
          <p:nvPr/>
        </p:nvSpPr>
        <p:spPr>
          <a:xfrm>
            <a:off x="410439" y="4076700"/>
            <a:ext cx="8324193" cy="555697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693">
                <a:solidFill>
                  <a:srgbClr val="FFFFFF"/>
                </a:solidFill>
                <a:latin typeface="Nunito Sans SemiBold"/>
                <a:ea typeface="Nunito Sans SemiBold"/>
                <a:cs typeface="Nunito Sans SemiBold"/>
                <a:sym typeface="Nunito Sans SemiBold"/>
              </a:rPr>
              <a:t>In practice, it implies reducing waste to a minimum. When a product reaches the end of its life, its materials are kept within the economy wherever possible thanks to recycling. These can be productively used again and again, thereby creating further value.</a:t>
            </a:r>
            <a:endParaRPr/>
          </a:p>
          <a:p>
            <a:pPr indent="0" lvl="0" marL="0" marR="0" rtl="0" algn="just">
              <a:lnSpc>
                <a:spcPct val="100000"/>
              </a:lnSpc>
              <a:spcBef>
                <a:spcPts val="0"/>
              </a:spcBef>
              <a:spcAft>
                <a:spcPts val="0"/>
              </a:spcAft>
              <a:buNone/>
            </a:pPr>
            <a:r>
              <a:t/>
            </a:r>
            <a:endParaRPr b="1" sz="2693">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rPr b="1" lang="en-US" sz="2693">
                <a:solidFill>
                  <a:srgbClr val="FFFFFF"/>
                </a:solidFill>
                <a:latin typeface="Nunito Sans SemiBold"/>
                <a:ea typeface="Nunito Sans SemiBold"/>
                <a:cs typeface="Nunito Sans SemiBold"/>
                <a:sym typeface="Nunito Sans SemiBold"/>
              </a:rPr>
              <a:t>This is a departure from the traditional, linear economic model, which is based on a </a:t>
            </a:r>
            <a:r>
              <a:rPr b="1" lang="en-US" sz="2693">
                <a:solidFill>
                  <a:srgbClr val="00B0F0"/>
                </a:solidFill>
                <a:latin typeface="Nunito Sans SemiBold"/>
                <a:ea typeface="Nunito Sans SemiBold"/>
                <a:cs typeface="Nunito Sans SemiBold"/>
                <a:sym typeface="Nunito Sans SemiBold"/>
              </a:rPr>
              <a:t>take-make-consume-throw away pattern.</a:t>
            </a:r>
            <a:r>
              <a:rPr b="1" lang="en-US" sz="2693">
                <a:solidFill>
                  <a:srgbClr val="FFFFFF"/>
                </a:solidFill>
                <a:latin typeface="Nunito Sans SemiBold"/>
                <a:ea typeface="Nunito Sans SemiBold"/>
                <a:cs typeface="Nunito Sans SemiBold"/>
                <a:sym typeface="Nunito Sans SemiBold"/>
              </a:rPr>
              <a:t> This model relies on large quantities of cheap, easily accessible materials and energy.</a:t>
            </a:r>
            <a:endParaRPr/>
          </a:p>
          <a:p>
            <a:pPr indent="0" lvl="0" marL="0" marR="0" rtl="0" algn="just">
              <a:lnSpc>
                <a:spcPct val="100000"/>
              </a:lnSpc>
              <a:spcBef>
                <a:spcPts val="0"/>
              </a:spcBef>
              <a:spcAft>
                <a:spcPts val="0"/>
              </a:spcAft>
              <a:buNone/>
            </a:pPr>
            <a:r>
              <a:t/>
            </a:r>
            <a:endParaRPr b="1" sz="2693">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rPr b="1" lang="en-US" sz="2693">
                <a:solidFill>
                  <a:srgbClr val="FFFFFF"/>
                </a:solidFill>
                <a:latin typeface="Nunito Sans SemiBold"/>
                <a:ea typeface="Nunito Sans SemiBold"/>
                <a:cs typeface="Nunito Sans SemiBold"/>
                <a:sym typeface="Nunito Sans SemiBold"/>
              </a:rPr>
              <a:t>Also part of this model is </a:t>
            </a:r>
            <a:r>
              <a:rPr b="1" lang="en-US" sz="2693" u="sng">
                <a:solidFill>
                  <a:srgbClr val="00B0F0"/>
                </a:solidFill>
                <a:latin typeface="Nunito Sans SemiBold"/>
                <a:ea typeface="Nunito Sans SemiBold"/>
                <a:cs typeface="Nunito Sans SemiBold"/>
                <a:sym typeface="Nunito Sans SemiBold"/>
                <a:hlinkClick r:id="rId7">
                  <a:extLst>
                    <a:ext uri="{A12FA001-AC4F-418D-AE19-62706E023703}">
                      <ahyp:hlinkClr val="tx"/>
                    </a:ext>
                  </a:extLst>
                </a:hlinkClick>
              </a:rPr>
              <a:t>planned obsolescence</a:t>
            </a:r>
            <a:r>
              <a:rPr b="1" lang="en-US" sz="2693">
                <a:solidFill>
                  <a:srgbClr val="FFFFFF"/>
                </a:solidFill>
                <a:latin typeface="Nunito Sans SemiBold"/>
                <a:ea typeface="Nunito Sans SemiBold"/>
                <a:cs typeface="Nunito Sans SemiBold"/>
                <a:sym typeface="Nunito Sans SemiBold"/>
              </a:rPr>
              <a:t>, when a product has been designed to have a limited lifespan to encourage consumers to buy it again. The European Parliament has called for measures to tackle this practice.</a:t>
            </a:r>
            <a:endParaRPr/>
          </a:p>
          <a:p>
            <a:pPr indent="0" lvl="0" marL="0" marR="0" rtl="0" algn="just">
              <a:lnSpc>
                <a:spcPct val="100000"/>
              </a:lnSpc>
              <a:spcBef>
                <a:spcPts val="0"/>
              </a:spcBef>
              <a:spcAft>
                <a:spcPts val="0"/>
              </a:spcAft>
              <a:buNone/>
            </a:pPr>
            <a:r>
              <a:t/>
            </a:r>
            <a:endParaRPr b="1" sz="2693">
              <a:solidFill>
                <a:srgbClr val="FFFFFF"/>
              </a:solidFill>
              <a:latin typeface="Nunito Sans SemiBold"/>
              <a:ea typeface="Nunito Sans SemiBold"/>
              <a:cs typeface="Nunito Sans SemiBold"/>
              <a:sym typeface="Nunito Sans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183" name="Shape 183"/>
        <p:cNvGrpSpPr/>
        <p:nvPr/>
      </p:nvGrpSpPr>
      <p:grpSpPr>
        <a:xfrm>
          <a:off x="0" y="0"/>
          <a:ext cx="0" cy="0"/>
          <a:chOff x="0" y="0"/>
          <a:chExt cx="0" cy="0"/>
        </a:xfrm>
      </p:grpSpPr>
      <p:sp>
        <p:nvSpPr>
          <p:cNvPr id="184" name="Google Shape;184;p7"/>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7"/>
          <p:cNvSpPr/>
          <p:nvPr/>
        </p:nvSpPr>
        <p:spPr>
          <a:xfrm>
            <a:off x="17272398" y="1375123"/>
            <a:ext cx="692846" cy="692846"/>
          </a:xfrm>
          <a:custGeom>
            <a:rect b="b" l="l" r="r" t="t"/>
            <a:pathLst>
              <a:path extrusionOk="0" h="692846" w="692846">
                <a:moveTo>
                  <a:pt x="0" y="0"/>
                </a:moveTo>
                <a:lnTo>
                  <a:pt x="692845" y="0"/>
                </a:lnTo>
                <a:lnTo>
                  <a:pt x="692845" y="692846"/>
                </a:lnTo>
                <a:lnTo>
                  <a:pt x="0" y="69284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7"/>
          <p:cNvSpPr/>
          <p:nvPr/>
        </p:nvSpPr>
        <p:spPr>
          <a:xfrm>
            <a:off x="8324123" y="682277"/>
            <a:ext cx="692846" cy="692846"/>
          </a:xfrm>
          <a:custGeom>
            <a:rect b="b" l="l" r="r" t="t"/>
            <a:pathLst>
              <a:path extrusionOk="0" h="692846" w="692846">
                <a:moveTo>
                  <a:pt x="0" y="0"/>
                </a:moveTo>
                <a:lnTo>
                  <a:pt x="692846" y="0"/>
                </a:lnTo>
                <a:lnTo>
                  <a:pt x="692846" y="692846"/>
                </a:lnTo>
                <a:lnTo>
                  <a:pt x="0" y="69284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7"/>
          <p:cNvSpPr/>
          <p:nvPr/>
        </p:nvSpPr>
        <p:spPr>
          <a:xfrm rot="-5400000">
            <a:off x="17304334" y="5431324"/>
            <a:ext cx="1321820" cy="1050972"/>
          </a:xfrm>
          <a:custGeom>
            <a:rect b="b" l="l" r="r" t="t"/>
            <a:pathLst>
              <a:path extrusionOk="0" h="1050972" w="1321820">
                <a:moveTo>
                  <a:pt x="0" y="0"/>
                </a:moveTo>
                <a:lnTo>
                  <a:pt x="1321819" y="0"/>
                </a:lnTo>
                <a:lnTo>
                  <a:pt x="1321819" y="1050972"/>
                </a:lnTo>
                <a:lnTo>
                  <a:pt x="0" y="1050972"/>
                </a:lnTo>
                <a:lnTo>
                  <a:pt x="0" y="0"/>
                </a:lnTo>
                <a:close/>
              </a:path>
            </a:pathLst>
          </a:custGeom>
          <a:blipFill rotWithShape="1">
            <a:blip r:embed="rId4">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7"/>
          <p:cNvSpPr/>
          <p:nvPr/>
        </p:nvSpPr>
        <p:spPr>
          <a:xfrm flipH="1" rot="5400000">
            <a:off x="-338153" y="5431324"/>
            <a:ext cx="1321820" cy="1050972"/>
          </a:xfrm>
          <a:custGeom>
            <a:rect b="b" l="l" r="r" t="t"/>
            <a:pathLst>
              <a:path extrusionOk="0" h="1050972" w="1321820">
                <a:moveTo>
                  <a:pt x="0" y="1050972"/>
                </a:moveTo>
                <a:lnTo>
                  <a:pt x="1321819" y="1050972"/>
                </a:lnTo>
                <a:lnTo>
                  <a:pt x="1321819" y="0"/>
                </a:lnTo>
                <a:lnTo>
                  <a:pt x="0" y="0"/>
                </a:lnTo>
                <a:lnTo>
                  <a:pt x="0" y="1050972"/>
                </a:lnTo>
                <a:close/>
              </a:path>
            </a:pathLst>
          </a:custGeom>
          <a:blipFill rotWithShape="1">
            <a:blip r:embed="rId4">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7"/>
          <p:cNvSpPr/>
          <p:nvPr/>
        </p:nvSpPr>
        <p:spPr>
          <a:xfrm>
            <a:off x="-504935"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5">
              <a:alphaModFix/>
            </a:blip>
            <a:stretch>
              <a:fillRect b="0" l="-10670" r="-1067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7"/>
          <p:cNvSpPr txBox="1"/>
          <p:nvPr/>
        </p:nvSpPr>
        <p:spPr>
          <a:xfrm>
            <a:off x="9665749" y="1937708"/>
            <a:ext cx="6822682" cy="6773535"/>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320">
                <a:solidFill>
                  <a:srgbClr val="FFFFFF"/>
                </a:solidFill>
                <a:latin typeface="Nunito Sans SemiBold"/>
                <a:ea typeface="Nunito Sans SemiBold"/>
                <a:cs typeface="Nunito Sans SemiBold"/>
                <a:sym typeface="Nunito Sans SemiBold"/>
              </a:rPr>
              <a:t>Expanding the product life cycle,</a:t>
            </a:r>
            <a:endParaRPr/>
          </a:p>
          <a:p>
            <a:pPr indent="0" lvl="0" marL="0" marR="0" rtl="0" algn="just">
              <a:lnSpc>
                <a:spcPct val="100000"/>
              </a:lnSpc>
              <a:spcBef>
                <a:spcPts val="0"/>
              </a:spcBef>
              <a:spcAft>
                <a:spcPts val="0"/>
              </a:spcAft>
              <a:buNone/>
            </a:pPr>
            <a:r>
              <a:t/>
            </a:r>
            <a:endParaRPr b="1" sz="3320">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t/>
            </a:r>
            <a:endParaRPr b="1" sz="3320">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t/>
            </a:r>
            <a:endParaRPr b="1" sz="3320">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rPr b="1" lang="en-US" sz="3320">
                <a:solidFill>
                  <a:srgbClr val="FFFFFF"/>
                </a:solidFill>
                <a:latin typeface="Nunito Sans SemiBold"/>
                <a:ea typeface="Nunito Sans SemiBold"/>
                <a:cs typeface="Nunito Sans SemiBold"/>
                <a:sym typeface="Nunito Sans SemiBold"/>
              </a:rPr>
              <a:t> The second principle, emphasizes the importance of maximizing the value and usefulness of a product for as long as possible. The strategy includes maintenance, repair, recycling and upcycling, allowing products to be used or converted into new products. </a:t>
            </a:r>
            <a:endParaRPr/>
          </a:p>
          <a:p>
            <a:pPr indent="0" lvl="0" marL="0" marR="0" rtl="0" algn="just">
              <a:lnSpc>
                <a:spcPct val="100000"/>
              </a:lnSpc>
              <a:spcBef>
                <a:spcPts val="0"/>
              </a:spcBef>
              <a:spcAft>
                <a:spcPts val="0"/>
              </a:spcAft>
              <a:buNone/>
            </a:pPr>
            <a:r>
              <a:t/>
            </a:r>
            <a:endParaRPr b="1" sz="3320">
              <a:solidFill>
                <a:srgbClr val="FFFFFF"/>
              </a:solidFill>
              <a:latin typeface="Nunito Sans SemiBold"/>
              <a:ea typeface="Nunito Sans SemiBold"/>
              <a:cs typeface="Nunito Sans SemiBold"/>
              <a:sym typeface="Nunito Sans SemiBold"/>
            </a:endParaRPr>
          </a:p>
          <a:p>
            <a:pPr indent="0" lvl="0" marL="0" marR="0" rtl="0" algn="just">
              <a:lnSpc>
                <a:spcPct val="100000"/>
              </a:lnSpc>
              <a:spcBef>
                <a:spcPts val="0"/>
              </a:spcBef>
              <a:spcAft>
                <a:spcPts val="0"/>
              </a:spcAft>
              <a:buNone/>
            </a:pPr>
            <a:r>
              <a:rPr b="1" lang="en-US" sz="3320">
                <a:solidFill>
                  <a:srgbClr val="FFFFFF"/>
                </a:solidFill>
                <a:latin typeface="Nunito Sans SemiBold"/>
                <a:ea typeface="Nunito Sans SemiBold"/>
                <a:cs typeface="Nunito Sans SemiBold"/>
                <a:sym typeface="Nunito Sans SemiBold"/>
              </a:rPr>
              <a:t>The third principle is the regeneration of natural systems, which includes the use of renewable materials and the processes that support them</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5973"/>
        </a:solidFill>
      </p:bgPr>
    </p:bg>
    <p:spTree>
      <p:nvGrpSpPr>
        <p:cNvPr id="194" name="Shape 194"/>
        <p:cNvGrpSpPr/>
        <p:nvPr/>
      </p:nvGrpSpPr>
      <p:grpSpPr>
        <a:xfrm>
          <a:off x="0" y="0"/>
          <a:ext cx="0" cy="0"/>
          <a:chOff x="0" y="0"/>
          <a:chExt cx="0" cy="0"/>
        </a:xfrm>
      </p:grpSpPr>
      <p:sp>
        <p:nvSpPr>
          <p:cNvPr id="195" name="Google Shape;195;p8"/>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blipFill rotWithShape="1">
            <a:blip r:embed="rId3">
              <a:alphaModFix/>
            </a:blip>
            <a:stretch>
              <a:fillRect b="0" l="-24449" r="-2444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8"/>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FFFFFF"/>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8"/>
          <p:cNvSpPr/>
          <p:nvPr/>
        </p:nvSpPr>
        <p:spPr>
          <a:xfrm>
            <a:off x="1028700" y="8142372"/>
            <a:ext cx="1082752" cy="1082752"/>
          </a:xfrm>
          <a:custGeom>
            <a:rect b="b" l="l" r="r" t="t"/>
            <a:pathLst>
              <a:path extrusionOk="0" h="1082752" w="1082752">
                <a:moveTo>
                  <a:pt x="0" y="0"/>
                </a:moveTo>
                <a:lnTo>
                  <a:pt x="1082752" y="0"/>
                </a:lnTo>
                <a:lnTo>
                  <a:pt x="1082752" y="1082752"/>
                </a:lnTo>
                <a:lnTo>
                  <a:pt x="0" y="108275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98" name="Google Shape;198;p8"/>
          <p:cNvGrpSpPr/>
          <p:nvPr/>
        </p:nvGrpSpPr>
        <p:grpSpPr>
          <a:xfrm>
            <a:off x="1761630" y="8472525"/>
            <a:ext cx="7503838" cy="248956"/>
            <a:chOff x="0" y="-38100"/>
            <a:chExt cx="1647924" cy="54673"/>
          </a:xfrm>
        </p:grpSpPr>
        <p:sp>
          <p:nvSpPr>
            <p:cNvPr id="199" name="Google Shape;199;p8"/>
            <p:cNvSpPr/>
            <p:nvPr/>
          </p:nvSpPr>
          <p:spPr>
            <a:xfrm>
              <a:off x="0" y="0"/>
              <a:ext cx="1647924" cy="16573"/>
            </a:xfrm>
            <a:custGeom>
              <a:rect b="b" l="l" r="r" t="t"/>
              <a:pathLst>
                <a:path extrusionOk="0" h="16573" w="1647924">
                  <a:moveTo>
                    <a:pt x="0" y="0"/>
                  </a:moveTo>
                  <a:lnTo>
                    <a:pt x="1647924" y="0"/>
                  </a:lnTo>
                  <a:lnTo>
                    <a:pt x="1647924" y="16573"/>
                  </a:lnTo>
                  <a:lnTo>
                    <a:pt x="0" y="1657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8"/>
            <p:cNvSpPr txBox="1"/>
            <p:nvPr/>
          </p:nvSpPr>
          <p:spPr>
            <a:xfrm>
              <a:off x="0" y="-38100"/>
              <a:ext cx="1647924" cy="546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1" name="Google Shape;201;p8"/>
          <p:cNvGrpSpPr/>
          <p:nvPr/>
        </p:nvGrpSpPr>
        <p:grpSpPr>
          <a:xfrm>
            <a:off x="9720652" y="802174"/>
            <a:ext cx="1503800" cy="1503800"/>
            <a:chOff x="0" y="0"/>
            <a:chExt cx="812800" cy="812800"/>
          </a:xfrm>
        </p:grpSpPr>
        <p:sp>
          <p:nvSpPr>
            <p:cNvPr id="202" name="Google Shape;202;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4" name="Google Shape;204;p8"/>
          <p:cNvGrpSpPr/>
          <p:nvPr/>
        </p:nvGrpSpPr>
        <p:grpSpPr>
          <a:xfrm>
            <a:off x="9720652" y="2686099"/>
            <a:ext cx="1503800" cy="1503800"/>
            <a:chOff x="0" y="0"/>
            <a:chExt cx="812800" cy="812800"/>
          </a:xfrm>
        </p:grpSpPr>
        <p:sp>
          <p:nvSpPr>
            <p:cNvPr id="205" name="Google Shape;205;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7" name="Google Shape;207;p8"/>
          <p:cNvGrpSpPr/>
          <p:nvPr/>
        </p:nvGrpSpPr>
        <p:grpSpPr>
          <a:xfrm>
            <a:off x="9720652" y="4856649"/>
            <a:ext cx="1503800" cy="1503800"/>
            <a:chOff x="0" y="0"/>
            <a:chExt cx="812800" cy="812800"/>
          </a:xfrm>
        </p:grpSpPr>
        <p:sp>
          <p:nvSpPr>
            <p:cNvPr id="208" name="Google Shape;208;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10" name="Google Shape;210;p8"/>
          <p:cNvSpPr/>
          <p:nvPr/>
        </p:nvSpPr>
        <p:spPr>
          <a:xfrm>
            <a:off x="10029951" y="1085991"/>
            <a:ext cx="885203" cy="936165"/>
          </a:xfrm>
          <a:custGeom>
            <a:rect b="b" l="l" r="r" t="t"/>
            <a:pathLst>
              <a:path extrusionOk="0" h="936165" w="885203">
                <a:moveTo>
                  <a:pt x="0" y="0"/>
                </a:moveTo>
                <a:lnTo>
                  <a:pt x="885203" y="0"/>
                </a:lnTo>
                <a:lnTo>
                  <a:pt x="885203" y="936166"/>
                </a:lnTo>
                <a:lnTo>
                  <a:pt x="0" y="9361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8"/>
          <p:cNvSpPr/>
          <p:nvPr/>
        </p:nvSpPr>
        <p:spPr>
          <a:xfrm>
            <a:off x="10054209" y="3019656"/>
            <a:ext cx="836687" cy="836687"/>
          </a:xfrm>
          <a:custGeom>
            <a:rect b="b" l="l" r="r" t="t"/>
            <a:pathLst>
              <a:path extrusionOk="0" h="836687" w="836687">
                <a:moveTo>
                  <a:pt x="0" y="0"/>
                </a:moveTo>
                <a:lnTo>
                  <a:pt x="836687" y="0"/>
                </a:lnTo>
                <a:lnTo>
                  <a:pt x="836687" y="836686"/>
                </a:lnTo>
                <a:lnTo>
                  <a:pt x="0" y="836686"/>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8"/>
          <p:cNvSpPr/>
          <p:nvPr/>
        </p:nvSpPr>
        <p:spPr>
          <a:xfrm>
            <a:off x="9891824" y="5278062"/>
            <a:ext cx="1161456" cy="660974"/>
          </a:xfrm>
          <a:custGeom>
            <a:rect b="b" l="l" r="r" t="t"/>
            <a:pathLst>
              <a:path extrusionOk="0" h="660974" w="1161456">
                <a:moveTo>
                  <a:pt x="0" y="0"/>
                </a:moveTo>
                <a:lnTo>
                  <a:pt x="1161456" y="0"/>
                </a:lnTo>
                <a:lnTo>
                  <a:pt x="1161456" y="660974"/>
                </a:lnTo>
                <a:lnTo>
                  <a:pt x="0" y="660974"/>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8"/>
          <p:cNvSpPr/>
          <p:nvPr/>
        </p:nvSpPr>
        <p:spPr>
          <a:xfrm flipH="1" rot="-10730511">
            <a:off x="13308118" y="-83401"/>
            <a:ext cx="1099929" cy="874548"/>
          </a:xfrm>
          <a:custGeom>
            <a:rect b="b" l="l" r="r" t="t"/>
            <a:pathLst>
              <a:path extrusionOk="0" h="874548" w="1099929">
                <a:moveTo>
                  <a:pt x="0" y="874548"/>
                </a:moveTo>
                <a:lnTo>
                  <a:pt x="1099929" y="874548"/>
                </a:lnTo>
                <a:lnTo>
                  <a:pt x="1099929" y="0"/>
                </a:lnTo>
                <a:lnTo>
                  <a:pt x="0" y="0"/>
                </a:lnTo>
                <a:lnTo>
                  <a:pt x="0" y="874548"/>
                </a:lnTo>
                <a:close/>
              </a:path>
            </a:pathLst>
          </a:custGeom>
          <a:blipFill rotWithShape="1">
            <a:blip r:embed="rId8">
              <a:alphaModFix/>
            </a:blip>
            <a:stretch>
              <a:fillRect b="-2577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14" name="Google Shape;214;p8"/>
          <p:cNvGrpSpPr/>
          <p:nvPr/>
        </p:nvGrpSpPr>
        <p:grpSpPr>
          <a:xfrm>
            <a:off x="9857884" y="6934981"/>
            <a:ext cx="1503800" cy="1503800"/>
            <a:chOff x="0" y="0"/>
            <a:chExt cx="812800" cy="812800"/>
          </a:xfrm>
        </p:grpSpPr>
        <p:sp>
          <p:nvSpPr>
            <p:cNvPr id="215" name="Google Shape;215;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59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17" name="Google Shape;217;p8"/>
          <p:cNvSpPr/>
          <p:nvPr/>
        </p:nvSpPr>
        <p:spPr>
          <a:xfrm>
            <a:off x="10109695" y="7117790"/>
            <a:ext cx="1000178" cy="1138183"/>
          </a:xfrm>
          <a:custGeom>
            <a:rect b="b" l="l" r="r" t="t"/>
            <a:pathLst>
              <a:path extrusionOk="0" h="1138183" w="1000178">
                <a:moveTo>
                  <a:pt x="0" y="0"/>
                </a:moveTo>
                <a:lnTo>
                  <a:pt x="1000178" y="0"/>
                </a:lnTo>
                <a:lnTo>
                  <a:pt x="1000178" y="1138182"/>
                </a:lnTo>
                <a:lnTo>
                  <a:pt x="0" y="1138182"/>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8"/>
          <p:cNvSpPr txBox="1"/>
          <p:nvPr/>
        </p:nvSpPr>
        <p:spPr>
          <a:xfrm>
            <a:off x="11414952" y="911681"/>
            <a:ext cx="6311823" cy="139429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768">
                <a:solidFill>
                  <a:srgbClr val="475973"/>
                </a:solidFill>
                <a:latin typeface="Nunito Sans"/>
                <a:ea typeface="Nunito Sans"/>
                <a:cs typeface="Nunito Sans"/>
                <a:sym typeface="Nunito Sans"/>
              </a:rPr>
              <a:t>Reusing and recycling products would slow down the use of natural resources, reduce landscape and habitat disruption and help to limit </a:t>
            </a:r>
            <a:r>
              <a:rPr b="1" lang="en-US" sz="2768" u="sng">
                <a:solidFill>
                  <a:srgbClr val="475973"/>
                </a:solidFill>
                <a:latin typeface="Nunito Sans"/>
                <a:ea typeface="Nunito Sans"/>
                <a:cs typeface="Nunito Sans"/>
                <a:sym typeface="Nunito Sans"/>
                <a:hlinkClick r:id="rId10">
                  <a:extLst>
                    <a:ext uri="{A12FA001-AC4F-418D-AE19-62706E023703}">
                      <ahyp:hlinkClr val="tx"/>
                    </a:ext>
                  </a:extLst>
                </a:hlinkClick>
              </a:rPr>
              <a:t>biodiversity loss</a:t>
            </a:r>
            <a:r>
              <a:rPr b="1" lang="en-US" sz="2768">
                <a:solidFill>
                  <a:srgbClr val="475973"/>
                </a:solidFill>
                <a:latin typeface="Nunito Sans"/>
                <a:ea typeface="Nunito Sans"/>
                <a:cs typeface="Nunito Sans"/>
                <a:sym typeface="Nunito Sans"/>
              </a:rPr>
              <a:t>.</a:t>
            </a:r>
            <a:endParaRPr/>
          </a:p>
        </p:txBody>
      </p:sp>
      <p:sp>
        <p:nvSpPr>
          <p:cNvPr id="219" name="Google Shape;219;p8"/>
          <p:cNvSpPr txBox="1"/>
          <p:nvPr/>
        </p:nvSpPr>
        <p:spPr>
          <a:xfrm>
            <a:off x="11516990" y="2751156"/>
            <a:ext cx="6541417" cy="143874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268" u="sng">
                <a:solidFill>
                  <a:srgbClr val="475973"/>
                </a:solidFill>
                <a:latin typeface="Nunito Sans"/>
                <a:ea typeface="Nunito Sans"/>
                <a:cs typeface="Nunito Sans"/>
                <a:sym typeface="Nunito Sans"/>
                <a:hlinkClick r:id="rId11">
                  <a:extLst>
                    <a:ext uri="{A12FA001-AC4F-418D-AE19-62706E023703}">
                      <ahyp:hlinkClr val="tx"/>
                    </a:ext>
                  </a:extLst>
                </a:hlinkClick>
              </a:rPr>
              <a:t>a reduction in total annual greenhouse gas emissions</a:t>
            </a:r>
            <a:r>
              <a:rPr b="1" lang="en-US" sz="2268">
                <a:solidFill>
                  <a:srgbClr val="475973"/>
                </a:solidFill>
                <a:latin typeface="Nunito Sans"/>
                <a:ea typeface="Nunito Sans"/>
                <a:cs typeface="Nunito Sans"/>
                <a:sym typeface="Nunito Sans"/>
              </a:rPr>
              <a:t>. According to the European Environment Agency, industrial processes and product use are responsible for 9.10% of greenhouse gas emissions in the EU, while the management of waste accounts for 3.32%.</a:t>
            </a:r>
            <a:endParaRPr/>
          </a:p>
        </p:txBody>
      </p:sp>
      <p:sp>
        <p:nvSpPr>
          <p:cNvPr id="220" name="Google Shape;220;p8"/>
          <p:cNvSpPr txBox="1"/>
          <p:nvPr/>
        </p:nvSpPr>
        <p:spPr>
          <a:xfrm>
            <a:off x="11631786" y="5060136"/>
            <a:ext cx="6311823" cy="1300314"/>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068">
                <a:solidFill>
                  <a:srgbClr val="475973"/>
                </a:solidFill>
                <a:latin typeface="Nunito Sans"/>
                <a:ea typeface="Nunito Sans"/>
                <a:cs typeface="Nunito Sans"/>
                <a:sym typeface="Nunito Sans"/>
              </a:rPr>
              <a:t>Creating more efficient and sustainable products from the start would help to reduce energy and resource consumption, as it is estimated that more than 80% of a product's environmental impact is determined during the design phase.</a:t>
            </a:r>
            <a:endParaRPr/>
          </a:p>
        </p:txBody>
      </p:sp>
      <p:sp>
        <p:nvSpPr>
          <p:cNvPr id="221" name="Google Shape;221;p8"/>
          <p:cNvSpPr txBox="1"/>
          <p:nvPr/>
        </p:nvSpPr>
        <p:spPr>
          <a:xfrm>
            <a:off x="11691928" y="6798599"/>
            <a:ext cx="6034848" cy="1814664"/>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2068" u="none" strike="noStrike">
                <a:solidFill>
                  <a:srgbClr val="475973"/>
                </a:solidFill>
                <a:latin typeface="Nunito Sans"/>
                <a:ea typeface="Nunito Sans"/>
                <a:cs typeface="Nunito Sans"/>
                <a:sym typeface="Nunito Sans"/>
              </a:rPr>
              <a:t>A shift to more reliable products that can be reused, upgraded and repaired would reduce the amount of waste. Packaging is a growing issue and, on average, the average European generates nearly 180 kilos of packaging waste per year. The aim is to tackle excessive packaging and improve its design to promote reuse and recycling.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9C6D5"/>
        </a:solidFill>
      </p:bgPr>
    </p:bg>
    <p:spTree>
      <p:nvGrpSpPr>
        <p:cNvPr id="225" name="Shape 225"/>
        <p:cNvGrpSpPr/>
        <p:nvPr/>
      </p:nvGrpSpPr>
      <p:grpSpPr>
        <a:xfrm>
          <a:off x="0" y="0"/>
          <a:ext cx="0" cy="0"/>
          <a:chOff x="0" y="0"/>
          <a:chExt cx="0" cy="0"/>
        </a:xfrm>
      </p:grpSpPr>
      <p:sp>
        <p:nvSpPr>
          <p:cNvPr id="226" name="Google Shape;226;p9"/>
          <p:cNvSpPr/>
          <p:nvPr/>
        </p:nvSpPr>
        <p:spPr>
          <a:xfrm>
            <a:off x="-202730" y="0"/>
            <a:ext cx="9730369" cy="10287001"/>
          </a:xfrm>
          <a:custGeom>
            <a:rect b="b" l="l" r="r" t="t"/>
            <a:pathLst>
              <a:path extrusionOk="0" h="13275311" w="12556982">
                <a:moveTo>
                  <a:pt x="7547739" y="0"/>
                </a:moveTo>
                <a:lnTo>
                  <a:pt x="12556982" y="0"/>
                </a:lnTo>
                <a:lnTo>
                  <a:pt x="12556982" y="13275311"/>
                </a:lnTo>
                <a:lnTo>
                  <a:pt x="0" y="13275311"/>
                </a:lnTo>
                <a:lnTo>
                  <a:pt x="0" y="6649720"/>
                </a:lnTo>
                <a:cubicBezTo>
                  <a:pt x="0" y="2976880"/>
                  <a:pt x="3378896" y="0"/>
                  <a:pt x="7547739"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9"/>
          <p:cNvSpPr/>
          <p:nvPr/>
        </p:nvSpPr>
        <p:spPr>
          <a:xfrm rot="10800000">
            <a:off x="9225435" y="-1"/>
            <a:ext cx="9265294" cy="10287001"/>
          </a:xfrm>
          <a:custGeom>
            <a:rect b="b" l="l" r="r" t="t"/>
            <a:pathLst>
              <a:path extrusionOk="0" h="13275311" w="11956805">
                <a:moveTo>
                  <a:pt x="7186985" y="0"/>
                </a:moveTo>
                <a:lnTo>
                  <a:pt x="11956805" y="0"/>
                </a:lnTo>
                <a:lnTo>
                  <a:pt x="11956805" y="13275311"/>
                </a:lnTo>
                <a:lnTo>
                  <a:pt x="0" y="13275311"/>
                </a:lnTo>
                <a:lnTo>
                  <a:pt x="0" y="6649720"/>
                </a:lnTo>
                <a:cubicBezTo>
                  <a:pt x="0" y="2976880"/>
                  <a:pt x="3217398" y="0"/>
                  <a:pt x="7186985" y="0"/>
                </a:cubicBezTo>
                <a:close/>
              </a:path>
            </a:pathLst>
          </a:custGeom>
          <a:solidFill>
            <a:srgbClr val="475973"/>
          </a:solidFill>
          <a:ln cap="flat"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9"/>
          <p:cNvSpPr/>
          <p:nvPr/>
        </p:nvSpPr>
        <p:spPr>
          <a:xfrm>
            <a:off x="1593056" y="3102556"/>
            <a:ext cx="6222419" cy="622241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9C6D5"/>
          </a:solidFill>
          <a:ln cap="sq" cmpd="sng" w="12700">
            <a:solidFill>
              <a:srgbClr val="000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9"/>
          <p:cNvSpPr/>
          <p:nvPr/>
        </p:nvSpPr>
        <p:spPr>
          <a:xfrm>
            <a:off x="1756771" y="3102556"/>
            <a:ext cx="6222419" cy="622241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b="0" l="-38595" r="-38595" t="0"/>
            </a:stretch>
          </a:blipFill>
          <a:ln cap="sq" cmpd="sng" w="9525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30" name="Google Shape;230;p9"/>
          <p:cNvGrpSpPr/>
          <p:nvPr/>
        </p:nvGrpSpPr>
        <p:grpSpPr>
          <a:xfrm>
            <a:off x="6360027" y="3377533"/>
            <a:ext cx="1311606" cy="1311606"/>
            <a:chOff x="0" y="0"/>
            <a:chExt cx="812800" cy="812800"/>
          </a:xfrm>
        </p:grpSpPr>
        <p:sp>
          <p:nvSpPr>
            <p:cNvPr id="231" name="Google Shape;231;p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95250">
              <a:solidFill>
                <a:srgbClr val="47597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33" name="Google Shape;233;p9"/>
          <p:cNvGrpSpPr/>
          <p:nvPr/>
        </p:nvGrpSpPr>
        <p:grpSpPr>
          <a:xfrm>
            <a:off x="7293471" y="5557962"/>
            <a:ext cx="1311606" cy="1311606"/>
            <a:chOff x="0" y="0"/>
            <a:chExt cx="812800" cy="812800"/>
          </a:xfrm>
        </p:grpSpPr>
        <p:sp>
          <p:nvSpPr>
            <p:cNvPr id="234" name="Google Shape;234;p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95250">
              <a:solidFill>
                <a:srgbClr val="47597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36" name="Google Shape;236;p9"/>
          <p:cNvGrpSpPr/>
          <p:nvPr/>
        </p:nvGrpSpPr>
        <p:grpSpPr>
          <a:xfrm>
            <a:off x="6360027" y="7738392"/>
            <a:ext cx="1311606" cy="1311606"/>
            <a:chOff x="0" y="0"/>
            <a:chExt cx="812800" cy="812800"/>
          </a:xfrm>
        </p:grpSpPr>
        <p:sp>
          <p:nvSpPr>
            <p:cNvPr id="237" name="Google Shape;237;p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95250">
              <a:solidFill>
                <a:srgbClr val="475973"/>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9" name="Google Shape;239;p9"/>
          <p:cNvSpPr txBox="1"/>
          <p:nvPr/>
        </p:nvSpPr>
        <p:spPr>
          <a:xfrm>
            <a:off x="3980820" y="885496"/>
            <a:ext cx="10326360" cy="15716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000">
                <a:solidFill>
                  <a:srgbClr val="FFFFFF"/>
                </a:solidFill>
                <a:latin typeface="Arial"/>
                <a:ea typeface="Arial"/>
                <a:cs typeface="Arial"/>
                <a:sym typeface="Arial"/>
              </a:rPr>
              <a:t>Economic Opportunities from the Circular Economy</a:t>
            </a:r>
            <a:endParaRPr/>
          </a:p>
        </p:txBody>
      </p:sp>
      <p:sp>
        <p:nvSpPr>
          <p:cNvPr id="240" name="Google Shape;240;p9"/>
          <p:cNvSpPr/>
          <p:nvPr/>
        </p:nvSpPr>
        <p:spPr>
          <a:xfrm>
            <a:off x="14307180" y="1203853"/>
            <a:ext cx="830141" cy="830141"/>
          </a:xfrm>
          <a:custGeom>
            <a:rect b="b" l="l" r="r" t="t"/>
            <a:pathLst>
              <a:path extrusionOk="0" h="830141" w="830141">
                <a:moveTo>
                  <a:pt x="0" y="0"/>
                </a:moveTo>
                <a:lnTo>
                  <a:pt x="830141" y="0"/>
                </a:lnTo>
                <a:lnTo>
                  <a:pt x="830141" y="830141"/>
                </a:lnTo>
                <a:lnTo>
                  <a:pt x="0" y="83014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9"/>
          <p:cNvSpPr/>
          <p:nvPr/>
        </p:nvSpPr>
        <p:spPr>
          <a:xfrm>
            <a:off x="3150679" y="1203853"/>
            <a:ext cx="830141" cy="830141"/>
          </a:xfrm>
          <a:custGeom>
            <a:rect b="b" l="l" r="r" t="t"/>
            <a:pathLst>
              <a:path extrusionOk="0" h="830141" w="830141">
                <a:moveTo>
                  <a:pt x="0" y="0"/>
                </a:moveTo>
                <a:lnTo>
                  <a:pt x="830141" y="0"/>
                </a:lnTo>
                <a:lnTo>
                  <a:pt x="830141" y="830141"/>
                </a:lnTo>
                <a:lnTo>
                  <a:pt x="0" y="83014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9"/>
          <p:cNvSpPr txBox="1"/>
          <p:nvPr/>
        </p:nvSpPr>
        <p:spPr>
          <a:xfrm>
            <a:off x="6668830" y="3728073"/>
            <a:ext cx="694000" cy="856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331">
                <a:solidFill>
                  <a:srgbClr val="475973"/>
                </a:solidFill>
                <a:latin typeface="Arial"/>
                <a:ea typeface="Arial"/>
                <a:cs typeface="Arial"/>
                <a:sym typeface="Arial"/>
              </a:rPr>
              <a:t>1</a:t>
            </a:r>
            <a:endParaRPr/>
          </a:p>
        </p:txBody>
      </p:sp>
      <p:sp>
        <p:nvSpPr>
          <p:cNvPr id="243" name="Google Shape;243;p9"/>
          <p:cNvSpPr txBox="1"/>
          <p:nvPr/>
        </p:nvSpPr>
        <p:spPr>
          <a:xfrm>
            <a:off x="6668830" y="8083472"/>
            <a:ext cx="694000" cy="856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331">
                <a:solidFill>
                  <a:srgbClr val="475973"/>
                </a:solidFill>
                <a:latin typeface="Arial"/>
                <a:ea typeface="Arial"/>
                <a:cs typeface="Arial"/>
                <a:sym typeface="Arial"/>
              </a:rPr>
              <a:t>3</a:t>
            </a:r>
            <a:endParaRPr/>
          </a:p>
        </p:txBody>
      </p:sp>
      <p:sp>
        <p:nvSpPr>
          <p:cNvPr id="244" name="Google Shape;244;p9"/>
          <p:cNvSpPr txBox="1"/>
          <p:nvPr/>
        </p:nvSpPr>
        <p:spPr>
          <a:xfrm>
            <a:off x="7602274" y="5901209"/>
            <a:ext cx="694000" cy="856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331">
                <a:solidFill>
                  <a:srgbClr val="475973"/>
                </a:solidFill>
                <a:latin typeface="Arial"/>
                <a:ea typeface="Arial"/>
                <a:cs typeface="Arial"/>
                <a:sym typeface="Arial"/>
              </a:rPr>
              <a:t>2</a:t>
            </a:r>
            <a:endParaRPr/>
          </a:p>
        </p:txBody>
      </p:sp>
      <p:sp>
        <p:nvSpPr>
          <p:cNvPr id="245" name="Google Shape;245;p9"/>
          <p:cNvSpPr txBox="1"/>
          <p:nvPr/>
        </p:nvSpPr>
        <p:spPr>
          <a:xfrm>
            <a:off x="8339351" y="3332035"/>
            <a:ext cx="6569443" cy="158216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073">
                <a:solidFill>
                  <a:srgbClr val="FFFFFF"/>
                </a:solidFill>
                <a:latin typeface="Nunito Sans SemiBold"/>
                <a:ea typeface="Nunito Sans SemiBold"/>
                <a:cs typeface="Nunito Sans SemiBold"/>
                <a:sym typeface="Nunito Sans SemiBold"/>
              </a:rPr>
              <a:t>Reducing the use of new raw materials and using recycled materials can significantly reduce production costs and increase profitability for the company</a:t>
            </a:r>
            <a:endParaRPr/>
          </a:p>
        </p:txBody>
      </p:sp>
      <p:sp>
        <p:nvSpPr>
          <p:cNvPr id="246" name="Google Shape;246;p9"/>
          <p:cNvSpPr txBox="1"/>
          <p:nvPr/>
        </p:nvSpPr>
        <p:spPr>
          <a:xfrm>
            <a:off x="9153430" y="5509734"/>
            <a:ext cx="7377799" cy="158216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073">
                <a:solidFill>
                  <a:srgbClr val="FFFFFF"/>
                </a:solidFill>
                <a:latin typeface="Nunito Sans SemiBold"/>
                <a:ea typeface="Nunito Sans SemiBold"/>
                <a:cs typeface="Nunito Sans SemiBold"/>
                <a:sym typeface="Nunito Sans SemiBold"/>
              </a:rPr>
              <a:t>In addition to recycling, product improvement and the development of environmentally friendly materials, the circular economy creates jobs in other new sectors</a:t>
            </a:r>
            <a:endParaRPr/>
          </a:p>
        </p:txBody>
      </p:sp>
      <p:sp>
        <p:nvSpPr>
          <p:cNvPr id="247" name="Google Shape;247;p9"/>
          <p:cNvSpPr txBox="1"/>
          <p:nvPr/>
        </p:nvSpPr>
        <p:spPr>
          <a:xfrm>
            <a:off x="8339351" y="7687434"/>
            <a:ext cx="7040984" cy="158216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lang="en-US" sz="3073">
                <a:solidFill>
                  <a:srgbClr val="FFFFFF"/>
                </a:solidFill>
                <a:latin typeface="Nunito Sans SemiBold"/>
                <a:ea typeface="Nunito Sans SemiBold"/>
                <a:cs typeface="Nunito Sans SemiBold"/>
                <a:sym typeface="Nunito Sans SemiBold"/>
              </a:rPr>
              <a:t>Innovation and competitive advantage in the marketplace can be gained through the development of new products that are more durable, repairable, or easily recyclable</a:t>
            </a:r>
            <a:endParaRPr/>
          </a:p>
        </p:txBody>
      </p:sp>
      <p:sp>
        <p:nvSpPr>
          <p:cNvPr id="248" name="Google Shape;248;p9"/>
          <p:cNvSpPr/>
          <p:nvPr/>
        </p:nvSpPr>
        <p:spPr>
          <a:xfrm>
            <a:off x="15379719" y="2761963"/>
            <a:ext cx="1799332" cy="1799332"/>
          </a:xfrm>
          <a:custGeom>
            <a:rect b="b" l="l" r="r" t="t"/>
            <a:pathLst>
              <a:path extrusionOk="0" h="1799332" w="1799332">
                <a:moveTo>
                  <a:pt x="0" y="0"/>
                </a:moveTo>
                <a:lnTo>
                  <a:pt x="1799332" y="0"/>
                </a:lnTo>
                <a:lnTo>
                  <a:pt x="1799332" y="1799332"/>
                </a:lnTo>
                <a:lnTo>
                  <a:pt x="0" y="1799332"/>
                </a:lnTo>
                <a:lnTo>
                  <a:pt x="0" y="0"/>
                </a:lnTo>
                <a:close/>
              </a:path>
            </a:pathLst>
          </a:custGeom>
          <a:blipFill rotWithShape="1">
            <a:blip r:embed="rId4">
              <a:alphaModFix amt="799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io</dc:creator>
</cp:coreProperties>
</file>